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grandir Bold" charset="1" panose="000008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Medium" charset="1" panose="00000600000000000000"/>
      <p:regular r:id="rId20"/>
    </p:embeddedFont>
    <p:embeddedFont>
      <p:font typeface="Poppins Semi-Bold"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3.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4.jpe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5.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4767250" y="5532180"/>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47154" y="-2090406"/>
            <a:ext cx="3885252" cy="3885252"/>
          </a:xfrm>
          <a:custGeom>
            <a:avLst/>
            <a:gdLst/>
            <a:ahLst/>
            <a:cxnLst/>
            <a:rect r="r" b="b" t="t" l="l"/>
            <a:pathLst>
              <a:path h="3885252" w="3885252">
                <a:moveTo>
                  <a:pt x="0" y="0"/>
                </a:moveTo>
                <a:lnTo>
                  <a:pt x="3885252" y="0"/>
                </a:lnTo>
                <a:lnTo>
                  <a:pt x="3885252" y="3885252"/>
                </a:lnTo>
                <a:lnTo>
                  <a:pt x="0" y="388525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17000" y="6518207"/>
            <a:ext cx="4824756" cy="4824756"/>
          </a:xfrm>
          <a:custGeom>
            <a:avLst/>
            <a:gdLst/>
            <a:ahLst/>
            <a:cxnLst/>
            <a:rect r="r" b="b" t="t" l="l"/>
            <a:pathLst>
              <a:path h="4824756" w="4824756">
                <a:moveTo>
                  <a:pt x="0" y="0"/>
                </a:moveTo>
                <a:lnTo>
                  <a:pt x="4824755" y="0"/>
                </a:lnTo>
                <a:lnTo>
                  <a:pt x="4824755" y="4824755"/>
                </a:lnTo>
                <a:lnTo>
                  <a:pt x="0" y="4824755"/>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147221" y="-1526765"/>
            <a:ext cx="2757969" cy="2757969"/>
          </a:xfrm>
          <a:custGeom>
            <a:avLst/>
            <a:gdLst/>
            <a:ahLst/>
            <a:cxnLst/>
            <a:rect r="r" b="b" t="t" l="l"/>
            <a:pathLst>
              <a:path h="2757969" w="2757969">
                <a:moveTo>
                  <a:pt x="0" y="0"/>
                </a:moveTo>
                <a:lnTo>
                  <a:pt x="2757969" y="0"/>
                </a:lnTo>
                <a:lnTo>
                  <a:pt x="2757969" y="2757969"/>
                </a:lnTo>
                <a:lnTo>
                  <a:pt x="0" y="275796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25554" y="-1478008"/>
            <a:ext cx="7511138" cy="12681915"/>
            <a:chOff x="0" y="0"/>
            <a:chExt cx="3760925" cy="6350000"/>
          </a:xfrm>
        </p:grpSpPr>
        <p:sp>
          <p:nvSpPr>
            <p:cNvPr name="Freeform 7" id="7"/>
            <p:cNvSpPr/>
            <p:nvPr/>
          </p:nvSpPr>
          <p:spPr>
            <a:xfrm flipH="false" flipV="false" rot="0">
              <a:off x="0" y="0"/>
              <a:ext cx="3760925" cy="6350000"/>
            </a:xfrm>
            <a:custGeom>
              <a:avLst/>
              <a:gdLst/>
              <a:ahLst/>
              <a:cxnLst/>
              <a:rect r="r" b="b" t="t" l="l"/>
              <a:pathLst>
                <a:path h="6350000" w="3760925">
                  <a:moveTo>
                    <a:pt x="3760925" y="3175000"/>
                  </a:moveTo>
                  <a:cubicBezTo>
                    <a:pt x="3760925" y="4928502"/>
                    <a:pt x="2077099" y="6350000"/>
                    <a:pt x="0" y="6350000"/>
                  </a:cubicBezTo>
                  <a:lnTo>
                    <a:pt x="0" y="0"/>
                  </a:lnTo>
                  <a:cubicBezTo>
                    <a:pt x="2077099" y="0"/>
                    <a:pt x="3760925" y="1421498"/>
                    <a:pt x="3760925" y="3175000"/>
                  </a:cubicBezTo>
                  <a:close/>
                </a:path>
              </a:pathLst>
            </a:custGeom>
            <a:blipFill>
              <a:blip r:embed="rId4"/>
              <a:stretch>
                <a:fillRect l="-62560" t="0" r="-62560" b="0"/>
              </a:stretch>
            </a:blipFill>
            <a:ln w="95250" cap="sq">
              <a:solidFill>
                <a:srgbClr val="280600"/>
              </a:solidFill>
              <a:prstDash val="solid"/>
              <a:miter/>
            </a:ln>
          </p:spPr>
        </p:sp>
      </p:grpSp>
      <p:grpSp>
        <p:nvGrpSpPr>
          <p:cNvPr name="Group 8" id="8"/>
          <p:cNvGrpSpPr/>
          <p:nvPr/>
        </p:nvGrpSpPr>
        <p:grpSpPr>
          <a:xfrm rot="1082107">
            <a:off x="17192179" y="-1180738"/>
            <a:ext cx="4848356" cy="8724736"/>
            <a:chOff x="0" y="0"/>
            <a:chExt cx="1276933" cy="2297873"/>
          </a:xfrm>
        </p:grpSpPr>
        <p:sp>
          <p:nvSpPr>
            <p:cNvPr name="Freeform 9" id="9"/>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0" id="10"/>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1540481">
            <a:off x="-2717925" y="5488135"/>
            <a:ext cx="4848356" cy="8724736"/>
            <a:chOff x="0" y="0"/>
            <a:chExt cx="1276933" cy="2297873"/>
          </a:xfrm>
        </p:grpSpPr>
        <p:sp>
          <p:nvSpPr>
            <p:cNvPr name="Freeform 12" id="12"/>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3" id="13"/>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1082107">
            <a:off x="15961401" y="-3954306"/>
            <a:ext cx="4848356" cy="8724736"/>
            <a:chOff x="0" y="0"/>
            <a:chExt cx="1276933" cy="2297873"/>
          </a:xfrm>
        </p:grpSpPr>
        <p:sp>
          <p:nvSpPr>
            <p:cNvPr name="Freeform 15" id="15"/>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6" id="16"/>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1540481">
            <a:off x="-3569058" y="2575565"/>
            <a:ext cx="4848356" cy="8724736"/>
            <a:chOff x="0" y="0"/>
            <a:chExt cx="1276933" cy="2297873"/>
          </a:xfrm>
        </p:grpSpPr>
        <p:sp>
          <p:nvSpPr>
            <p:cNvPr name="Freeform 18" id="18"/>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9" id="19"/>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7928539" y="4444519"/>
            <a:ext cx="6579414" cy="1397962"/>
            <a:chOff x="0" y="0"/>
            <a:chExt cx="1732850" cy="368188"/>
          </a:xfrm>
        </p:grpSpPr>
        <p:sp>
          <p:nvSpPr>
            <p:cNvPr name="Freeform 21" id="21"/>
            <p:cNvSpPr/>
            <p:nvPr/>
          </p:nvSpPr>
          <p:spPr>
            <a:xfrm flipH="false" flipV="false" rot="0">
              <a:off x="0" y="0"/>
              <a:ext cx="1732850" cy="368188"/>
            </a:xfrm>
            <a:custGeom>
              <a:avLst/>
              <a:gdLst/>
              <a:ahLst/>
              <a:cxnLst/>
              <a:rect r="r" b="b" t="t" l="l"/>
              <a:pathLst>
                <a:path h="368188" w="1732850">
                  <a:moveTo>
                    <a:pt x="32947" y="0"/>
                  </a:moveTo>
                  <a:lnTo>
                    <a:pt x="1699903" y="0"/>
                  </a:lnTo>
                  <a:cubicBezTo>
                    <a:pt x="1708641" y="0"/>
                    <a:pt x="1717021" y="3471"/>
                    <a:pt x="1723200" y="9650"/>
                  </a:cubicBezTo>
                  <a:cubicBezTo>
                    <a:pt x="1729379" y="15829"/>
                    <a:pt x="1732850" y="24209"/>
                    <a:pt x="1732850" y="32947"/>
                  </a:cubicBezTo>
                  <a:lnTo>
                    <a:pt x="1732850" y="335240"/>
                  </a:lnTo>
                  <a:cubicBezTo>
                    <a:pt x="1732850" y="343978"/>
                    <a:pt x="1729379" y="352359"/>
                    <a:pt x="1723200" y="358538"/>
                  </a:cubicBezTo>
                  <a:cubicBezTo>
                    <a:pt x="1717021" y="364716"/>
                    <a:pt x="1708641" y="368188"/>
                    <a:pt x="1699903" y="368188"/>
                  </a:cubicBezTo>
                  <a:lnTo>
                    <a:pt x="32947" y="368188"/>
                  </a:lnTo>
                  <a:cubicBezTo>
                    <a:pt x="24209" y="368188"/>
                    <a:pt x="15829" y="364716"/>
                    <a:pt x="9650" y="358538"/>
                  </a:cubicBezTo>
                  <a:cubicBezTo>
                    <a:pt x="3471" y="352359"/>
                    <a:pt x="0" y="343978"/>
                    <a:pt x="0" y="335240"/>
                  </a:cubicBezTo>
                  <a:lnTo>
                    <a:pt x="0" y="32947"/>
                  </a:lnTo>
                  <a:cubicBezTo>
                    <a:pt x="0" y="24209"/>
                    <a:pt x="3471" y="15829"/>
                    <a:pt x="9650" y="9650"/>
                  </a:cubicBezTo>
                  <a:cubicBezTo>
                    <a:pt x="15829" y="3471"/>
                    <a:pt x="24209" y="0"/>
                    <a:pt x="32947" y="0"/>
                  </a:cubicBezTo>
                  <a:close/>
                </a:path>
              </a:pathLst>
            </a:custGeom>
            <a:solidFill>
              <a:srgbClr val="000000">
                <a:alpha val="0"/>
              </a:srgbClr>
            </a:solidFill>
            <a:ln w="38100" cap="rnd">
              <a:solidFill>
                <a:srgbClr val="280600"/>
              </a:solidFill>
              <a:prstDash val="solid"/>
              <a:round/>
            </a:ln>
          </p:spPr>
        </p:sp>
        <p:sp>
          <p:nvSpPr>
            <p:cNvPr name="TextBox 22" id="22"/>
            <p:cNvSpPr txBox="true"/>
            <p:nvPr/>
          </p:nvSpPr>
          <p:spPr>
            <a:xfrm>
              <a:off x="0" y="-66675"/>
              <a:ext cx="1732850" cy="434863"/>
            </a:xfrm>
            <a:prstGeom prst="rect">
              <a:avLst/>
            </a:prstGeom>
          </p:spPr>
          <p:txBody>
            <a:bodyPr anchor="ctr" rtlCol="false" tIns="50800" lIns="50800" bIns="50800" rIns="50800"/>
            <a:lstStyle/>
            <a:p>
              <a:pPr algn="ctr">
                <a:lnSpc>
                  <a:spcPts val="3359"/>
                </a:lnSpc>
              </a:pPr>
            </a:p>
          </p:txBody>
        </p:sp>
      </p:grpSp>
      <p:sp>
        <p:nvSpPr>
          <p:cNvPr name="Freeform 23" id="23"/>
          <p:cNvSpPr/>
          <p:nvPr/>
        </p:nvSpPr>
        <p:spPr>
          <a:xfrm flipH="false" flipV="false" rot="499102">
            <a:off x="4491209" y="614850"/>
            <a:ext cx="3030311" cy="2359990"/>
          </a:xfrm>
          <a:custGeom>
            <a:avLst/>
            <a:gdLst/>
            <a:ahLst/>
            <a:cxnLst/>
            <a:rect r="r" b="b" t="t" l="l"/>
            <a:pathLst>
              <a:path h="2359990" w="3030311">
                <a:moveTo>
                  <a:pt x="0" y="0"/>
                </a:moveTo>
                <a:lnTo>
                  <a:pt x="3030311" y="0"/>
                </a:lnTo>
                <a:lnTo>
                  <a:pt x="3030311" y="2359991"/>
                </a:lnTo>
                <a:lnTo>
                  <a:pt x="0" y="2359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5432421" y="1219505"/>
            <a:ext cx="1147888" cy="1150681"/>
          </a:xfrm>
          <a:custGeom>
            <a:avLst/>
            <a:gdLst/>
            <a:ahLst/>
            <a:cxnLst/>
            <a:rect r="r" b="b" t="t" l="l"/>
            <a:pathLst>
              <a:path h="1150681" w="1147888">
                <a:moveTo>
                  <a:pt x="0" y="0"/>
                </a:moveTo>
                <a:lnTo>
                  <a:pt x="1147888" y="0"/>
                </a:lnTo>
                <a:lnTo>
                  <a:pt x="1147888" y="1150681"/>
                </a:lnTo>
                <a:lnTo>
                  <a:pt x="0" y="1150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5400000">
            <a:off x="12788266" y="554425"/>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9">
              <a:extLst>
                <a:ext uri="{96DAC541-7B7A-43D3-8B79-37D633B846F1}">
                  <asvg:svgBlip xmlns:asvg="http://schemas.microsoft.com/office/drawing/2016/SVG/main" r:embed="rId10"/>
                </a:ext>
              </a:extLst>
            </a:blip>
            <a:stretch>
              <a:fillRect l="0" t="-116286" r="-45930" b="0"/>
            </a:stretch>
          </a:blipFill>
        </p:spPr>
      </p:sp>
      <p:sp>
        <p:nvSpPr>
          <p:cNvPr name="Freeform 26" id="26"/>
          <p:cNvSpPr/>
          <p:nvPr/>
        </p:nvSpPr>
        <p:spPr>
          <a:xfrm flipH="false" flipV="false" rot="-5400000">
            <a:off x="6102932" y="9922840"/>
            <a:ext cx="1309181" cy="483413"/>
          </a:xfrm>
          <a:custGeom>
            <a:avLst/>
            <a:gdLst/>
            <a:ahLst/>
            <a:cxnLst/>
            <a:rect r="r" b="b" t="t" l="l"/>
            <a:pathLst>
              <a:path h="483413" w="1309181">
                <a:moveTo>
                  <a:pt x="0" y="0"/>
                </a:moveTo>
                <a:lnTo>
                  <a:pt x="1309181" y="0"/>
                </a:lnTo>
                <a:lnTo>
                  <a:pt x="1309181" y="483414"/>
                </a:lnTo>
                <a:lnTo>
                  <a:pt x="0" y="483414"/>
                </a:lnTo>
                <a:lnTo>
                  <a:pt x="0" y="0"/>
                </a:lnTo>
                <a:close/>
              </a:path>
            </a:pathLst>
          </a:custGeom>
          <a:blipFill>
            <a:blip r:embed="rId9">
              <a:extLst>
                <a:ext uri="{96DAC541-7B7A-43D3-8B79-37D633B846F1}">
                  <asvg:svgBlip xmlns:asvg="http://schemas.microsoft.com/office/drawing/2016/SVG/main" r:embed="rId10"/>
                </a:ext>
              </a:extLst>
            </a:blip>
            <a:stretch>
              <a:fillRect l="0" t="-116286" r="-45930" b="0"/>
            </a:stretch>
          </a:blipFill>
        </p:spPr>
      </p:sp>
      <p:sp>
        <p:nvSpPr>
          <p:cNvPr name="Freeform 27" id="27"/>
          <p:cNvSpPr/>
          <p:nvPr/>
        </p:nvSpPr>
        <p:spPr>
          <a:xfrm flipH="false" flipV="false" rot="0">
            <a:off x="8793777" y="2058417"/>
            <a:ext cx="589406" cy="416498"/>
          </a:xfrm>
          <a:custGeom>
            <a:avLst/>
            <a:gdLst/>
            <a:ahLst/>
            <a:cxnLst/>
            <a:rect r="r" b="b" t="t" l="l"/>
            <a:pathLst>
              <a:path h="416498" w="589406">
                <a:moveTo>
                  <a:pt x="0" y="0"/>
                </a:moveTo>
                <a:lnTo>
                  <a:pt x="589406" y="0"/>
                </a:lnTo>
                <a:lnTo>
                  <a:pt x="589406" y="416499"/>
                </a:lnTo>
                <a:lnTo>
                  <a:pt x="0" y="416499"/>
                </a:lnTo>
                <a:lnTo>
                  <a:pt x="0" y="0"/>
                </a:lnTo>
                <a:close/>
              </a:path>
            </a:pathLst>
          </a:custGeom>
          <a:blipFill>
            <a:blip r:embed="rId9">
              <a:extLst>
                <a:ext uri="{96DAC541-7B7A-43D3-8B79-37D633B846F1}">
                  <asvg:svgBlip xmlns:asvg="http://schemas.microsoft.com/office/drawing/2016/SVG/main" r:embed="rId10"/>
                </a:ext>
              </a:extLst>
            </a:blip>
            <a:stretch>
              <a:fillRect l="0" t="-116286" r="-179270" b="0"/>
            </a:stretch>
          </a:blipFill>
        </p:spPr>
      </p:sp>
      <p:sp>
        <p:nvSpPr>
          <p:cNvPr name="Freeform 28" id="28"/>
          <p:cNvSpPr/>
          <p:nvPr/>
        </p:nvSpPr>
        <p:spPr>
          <a:xfrm flipH="false" flipV="false" rot="0">
            <a:off x="13970338" y="6328256"/>
            <a:ext cx="537616" cy="379901"/>
          </a:xfrm>
          <a:custGeom>
            <a:avLst/>
            <a:gdLst/>
            <a:ahLst/>
            <a:cxnLst/>
            <a:rect r="r" b="b" t="t" l="l"/>
            <a:pathLst>
              <a:path h="379901" w="537616">
                <a:moveTo>
                  <a:pt x="0" y="0"/>
                </a:moveTo>
                <a:lnTo>
                  <a:pt x="537616" y="0"/>
                </a:lnTo>
                <a:lnTo>
                  <a:pt x="537616" y="379901"/>
                </a:lnTo>
                <a:lnTo>
                  <a:pt x="0" y="379901"/>
                </a:lnTo>
                <a:lnTo>
                  <a:pt x="0" y="0"/>
                </a:lnTo>
                <a:close/>
              </a:path>
            </a:pathLst>
          </a:custGeom>
          <a:blipFill>
            <a:blip r:embed="rId9">
              <a:extLst>
                <a:ext uri="{96DAC541-7B7A-43D3-8B79-37D633B846F1}">
                  <asvg:svgBlip xmlns:asvg="http://schemas.microsoft.com/office/drawing/2016/SVG/main" r:embed="rId10"/>
                </a:ext>
              </a:extLst>
            </a:blip>
            <a:stretch>
              <a:fillRect l="0" t="-116286" r="-179270" b="0"/>
            </a:stretch>
          </a:blipFill>
        </p:spPr>
      </p:sp>
      <p:sp>
        <p:nvSpPr>
          <p:cNvPr name="TextBox 29" id="29"/>
          <p:cNvSpPr txBox="true"/>
          <p:nvPr/>
        </p:nvSpPr>
        <p:spPr>
          <a:xfrm rot="0">
            <a:off x="7928539" y="2930406"/>
            <a:ext cx="6579414" cy="1341755"/>
          </a:xfrm>
          <a:prstGeom prst="rect">
            <a:avLst/>
          </a:prstGeom>
        </p:spPr>
        <p:txBody>
          <a:bodyPr anchor="t" rtlCol="false" tIns="0" lIns="0" bIns="0" rIns="0">
            <a:spAutoFit/>
          </a:bodyPr>
          <a:lstStyle/>
          <a:p>
            <a:pPr algn="ctr">
              <a:lnSpc>
                <a:spcPts val="9520"/>
              </a:lnSpc>
            </a:pPr>
            <a:r>
              <a:rPr lang="en-US" sz="6800" b="true">
                <a:solidFill>
                  <a:srgbClr val="280600"/>
                </a:solidFill>
                <a:latin typeface="Agrandir Bold"/>
                <a:ea typeface="Agrandir Bold"/>
                <a:cs typeface="Agrandir Bold"/>
                <a:sym typeface="Agrandir Bold"/>
              </a:rPr>
              <a:t>My Portfolio</a:t>
            </a:r>
          </a:p>
        </p:txBody>
      </p:sp>
      <p:sp>
        <p:nvSpPr>
          <p:cNvPr name="TextBox 30" id="30"/>
          <p:cNvSpPr txBox="true"/>
          <p:nvPr/>
        </p:nvSpPr>
        <p:spPr>
          <a:xfrm rot="0">
            <a:off x="8165655" y="4688145"/>
            <a:ext cx="6105183" cy="844034"/>
          </a:xfrm>
          <a:prstGeom prst="rect">
            <a:avLst/>
          </a:prstGeom>
        </p:spPr>
        <p:txBody>
          <a:bodyPr anchor="t" rtlCol="false" tIns="0" lIns="0" bIns="0" rIns="0">
            <a:spAutoFit/>
          </a:bodyPr>
          <a:lstStyle/>
          <a:p>
            <a:pPr algn="ctr">
              <a:lnSpc>
                <a:spcPts val="3359"/>
              </a:lnSpc>
            </a:pPr>
            <a:r>
              <a:rPr lang="en-US" sz="2400">
                <a:solidFill>
                  <a:srgbClr val="280600"/>
                </a:solidFill>
                <a:latin typeface="Poppins"/>
                <a:ea typeface="Poppins"/>
                <a:cs typeface="Poppins"/>
                <a:sym typeface="Poppins"/>
              </a:rPr>
              <a:t>Creative Graphic Designer specializing in impactful visuals and branding.</a:t>
            </a:r>
          </a:p>
        </p:txBody>
      </p:sp>
      <p:sp>
        <p:nvSpPr>
          <p:cNvPr name="TextBox 31" id="31"/>
          <p:cNvSpPr txBox="true"/>
          <p:nvPr/>
        </p:nvSpPr>
        <p:spPr>
          <a:xfrm rot="0">
            <a:off x="13021385" y="7969403"/>
            <a:ext cx="4237915" cy="424815"/>
          </a:xfrm>
          <a:prstGeom prst="rect">
            <a:avLst/>
          </a:prstGeom>
        </p:spPr>
        <p:txBody>
          <a:bodyPr anchor="t" rtlCol="false" tIns="0" lIns="0" bIns="0" rIns="0">
            <a:spAutoFit/>
          </a:bodyPr>
          <a:lstStyle/>
          <a:p>
            <a:pPr algn="r">
              <a:lnSpc>
                <a:spcPts val="3359"/>
              </a:lnSpc>
            </a:pPr>
            <a:r>
              <a:rPr lang="en-US" sz="2400">
                <a:solidFill>
                  <a:srgbClr val="280600"/>
                </a:solidFill>
                <a:latin typeface="Poppins"/>
                <a:ea typeface="Poppins"/>
                <a:cs typeface="Poppins"/>
                <a:sym typeface="Poppins"/>
              </a:rPr>
              <a:t>www.reallygreatsite.com</a:t>
            </a:r>
          </a:p>
        </p:txBody>
      </p:sp>
      <p:sp>
        <p:nvSpPr>
          <p:cNvPr name="TextBox 32" id="32"/>
          <p:cNvSpPr txBox="true"/>
          <p:nvPr/>
        </p:nvSpPr>
        <p:spPr>
          <a:xfrm rot="0">
            <a:off x="7185584" y="7969403"/>
            <a:ext cx="2500098" cy="424815"/>
          </a:xfrm>
          <a:prstGeom prst="rect">
            <a:avLst/>
          </a:prstGeom>
        </p:spPr>
        <p:txBody>
          <a:bodyPr anchor="t" rtlCol="false" tIns="0" lIns="0" bIns="0" rIns="0">
            <a:spAutoFit/>
          </a:bodyPr>
          <a:lstStyle/>
          <a:p>
            <a:pPr algn="l">
              <a:lnSpc>
                <a:spcPts val="3359"/>
              </a:lnSpc>
            </a:pPr>
            <a:r>
              <a:rPr lang="en-US" sz="2400">
                <a:solidFill>
                  <a:srgbClr val="280600"/>
                </a:solidFill>
                <a:latin typeface="Poppins"/>
                <a:ea typeface="Poppins"/>
                <a:cs typeface="Poppins"/>
                <a:sym typeface="Poppins"/>
              </a:rPr>
              <a:t>Presented By:</a:t>
            </a:r>
          </a:p>
        </p:txBody>
      </p:sp>
      <p:sp>
        <p:nvSpPr>
          <p:cNvPr name="TextBox 33" id="33"/>
          <p:cNvSpPr txBox="true"/>
          <p:nvPr/>
        </p:nvSpPr>
        <p:spPr>
          <a:xfrm rot="0">
            <a:off x="9547154" y="7969403"/>
            <a:ext cx="2646939" cy="424815"/>
          </a:xfrm>
          <a:prstGeom prst="rect">
            <a:avLst/>
          </a:prstGeom>
        </p:spPr>
        <p:txBody>
          <a:bodyPr anchor="t" rtlCol="false" tIns="0" lIns="0" bIns="0" rIns="0">
            <a:spAutoFit/>
          </a:bodyPr>
          <a:lstStyle/>
          <a:p>
            <a:pPr algn="l">
              <a:lnSpc>
                <a:spcPts val="3359"/>
              </a:lnSpc>
            </a:pPr>
            <a:r>
              <a:rPr lang="en-US" sz="2400" b="true">
                <a:solidFill>
                  <a:srgbClr val="FFFFFF"/>
                </a:solidFill>
                <a:latin typeface="Poppins Bold"/>
                <a:ea typeface="Poppins Bold"/>
                <a:cs typeface="Poppins Bold"/>
                <a:sym typeface="Poppins Bold"/>
              </a:rPr>
              <a:t>Estelle Darcy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11657325" y="5753717"/>
            <a:ext cx="6411754" cy="6411754"/>
          </a:xfrm>
          <a:custGeom>
            <a:avLst/>
            <a:gdLst/>
            <a:ahLst/>
            <a:cxnLst/>
            <a:rect r="r" b="b" t="t" l="l"/>
            <a:pathLst>
              <a:path h="6411754" w="6411754">
                <a:moveTo>
                  <a:pt x="0" y="0"/>
                </a:moveTo>
                <a:lnTo>
                  <a:pt x="6411753" y="0"/>
                </a:lnTo>
                <a:lnTo>
                  <a:pt x="6411753"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31640" y="-1687310"/>
            <a:ext cx="6411754" cy="6411754"/>
          </a:xfrm>
          <a:custGeom>
            <a:avLst/>
            <a:gdLst/>
            <a:ahLst/>
            <a:cxnLst/>
            <a:rect r="r" b="b" t="t" l="l"/>
            <a:pathLst>
              <a:path h="6411754" w="6411754">
                <a:moveTo>
                  <a:pt x="0" y="0"/>
                </a:moveTo>
                <a:lnTo>
                  <a:pt x="6411754" y="0"/>
                </a:lnTo>
                <a:lnTo>
                  <a:pt x="6411754"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47604" y="6683884"/>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21919" y="-757144"/>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124143" y="1743970"/>
            <a:ext cx="6614031" cy="3252566"/>
            <a:chOff x="0" y="0"/>
            <a:chExt cx="1004918" cy="494186"/>
          </a:xfrm>
        </p:grpSpPr>
        <p:sp>
          <p:nvSpPr>
            <p:cNvPr name="Freeform 7" id="7"/>
            <p:cNvSpPr/>
            <p:nvPr/>
          </p:nvSpPr>
          <p:spPr>
            <a:xfrm flipH="false" flipV="false" rot="0">
              <a:off x="0" y="0"/>
              <a:ext cx="1004918" cy="494186"/>
            </a:xfrm>
            <a:custGeom>
              <a:avLst/>
              <a:gdLst/>
              <a:ahLst/>
              <a:cxnLst/>
              <a:rect r="r" b="b" t="t" l="l"/>
              <a:pathLst>
                <a:path h="494186" w="1004918">
                  <a:moveTo>
                    <a:pt x="60868" y="0"/>
                  </a:moveTo>
                  <a:lnTo>
                    <a:pt x="944050" y="0"/>
                  </a:lnTo>
                  <a:cubicBezTo>
                    <a:pt x="977667" y="0"/>
                    <a:pt x="1004918" y="27251"/>
                    <a:pt x="1004918" y="60868"/>
                  </a:cubicBezTo>
                  <a:lnTo>
                    <a:pt x="1004918" y="433318"/>
                  </a:lnTo>
                  <a:cubicBezTo>
                    <a:pt x="1004918" y="466935"/>
                    <a:pt x="977667" y="494186"/>
                    <a:pt x="944050" y="494186"/>
                  </a:cubicBezTo>
                  <a:lnTo>
                    <a:pt x="60868" y="494186"/>
                  </a:lnTo>
                  <a:cubicBezTo>
                    <a:pt x="27251" y="494186"/>
                    <a:pt x="0" y="466935"/>
                    <a:pt x="0" y="433318"/>
                  </a:cubicBezTo>
                  <a:lnTo>
                    <a:pt x="0" y="60868"/>
                  </a:lnTo>
                  <a:cubicBezTo>
                    <a:pt x="0" y="27251"/>
                    <a:pt x="27251" y="0"/>
                    <a:pt x="60868" y="0"/>
                  </a:cubicBezTo>
                  <a:close/>
                </a:path>
              </a:pathLst>
            </a:custGeom>
            <a:blipFill>
              <a:blip r:embed="rId4"/>
              <a:stretch>
                <a:fillRect l="0" t="-7234" r="0" b="-7234"/>
              </a:stretch>
            </a:blipFill>
            <a:ln w="57150" cap="rnd">
              <a:solidFill>
                <a:srgbClr val="280600"/>
              </a:solidFill>
              <a:prstDash val="solid"/>
              <a:round/>
            </a:ln>
          </p:spPr>
        </p:sp>
      </p:grpSp>
      <p:grpSp>
        <p:nvGrpSpPr>
          <p:cNvPr name="Group 8" id="8"/>
          <p:cNvGrpSpPr/>
          <p:nvPr/>
        </p:nvGrpSpPr>
        <p:grpSpPr>
          <a:xfrm rot="0">
            <a:off x="2124143" y="5290464"/>
            <a:ext cx="6614031" cy="3252566"/>
            <a:chOff x="0" y="0"/>
            <a:chExt cx="1004918" cy="494186"/>
          </a:xfrm>
        </p:grpSpPr>
        <p:sp>
          <p:nvSpPr>
            <p:cNvPr name="Freeform 9" id="9"/>
            <p:cNvSpPr/>
            <p:nvPr/>
          </p:nvSpPr>
          <p:spPr>
            <a:xfrm flipH="false" flipV="false" rot="0">
              <a:off x="0" y="0"/>
              <a:ext cx="1004918" cy="494186"/>
            </a:xfrm>
            <a:custGeom>
              <a:avLst/>
              <a:gdLst/>
              <a:ahLst/>
              <a:cxnLst/>
              <a:rect r="r" b="b" t="t" l="l"/>
              <a:pathLst>
                <a:path h="494186" w="1004918">
                  <a:moveTo>
                    <a:pt x="60868" y="0"/>
                  </a:moveTo>
                  <a:lnTo>
                    <a:pt x="944050" y="0"/>
                  </a:lnTo>
                  <a:cubicBezTo>
                    <a:pt x="977667" y="0"/>
                    <a:pt x="1004918" y="27251"/>
                    <a:pt x="1004918" y="60868"/>
                  </a:cubicBezTo>
                  <a:lnTo>
                    <a:pt x="1004918" y="433318"/>
                  </a:lnTo>
                  <a:cubicBezTo>
                    <a:pt x="1004918" y="466935"/>
                    <a:pt x="977667" y="494186"/>
                    <a:pt x="944050" y="494186"/>
                  </a:cubicBezTo>
                  <a:lnTo>
                    <a:pt x="60868" y="494186"/>
                  </a:lnTo>
                  <a:cubicBezTo>
                    <a:pt x="27251" y="494186"/>
                    <a:pt x="0" y="466935"/>
                    <a:pt x="0" y="433318"/>
                  </a:cubicBezTo>
                  <a:lnTo>
                    <a:pt x="0" y="60868"/>
                  </a:lnTo>
                  <a:cubicBezTo>
                    <a:pt x="0" y="27251"/>
                    <a:pt x="27251" y="0"/>
                    <a:pt x="60868" y="0"/>
                  </a:cubicBezTo>
                  <a:close/>
                </a:path>
              </a:pathLst>
            </a:custGeom>
            <a:blipFill>
              <a:blip r:embed="rId5"/>
              <a:stretch>
                <a:fillRect l="0" t="-7234" r="0" b="-7234"/>
              </a:stretch>
            </a:blipFill>
            <a:ln w="57150" cap="rnd">
              <a:solidFill>
                <a:srgbClr val="280600"/>
              </a:solidFill>
              <a:prstDash val="solid"/>
              <a:round/>
            </a:ln>
          </p:spPr>
        </p:sp>
      </p:grpSp>
      <p:grpSp>
        <p:nvGrpSpPr>
          <p:cNvPr name="Group 10" id="10"/>
          <p:cNvGrpSpPr/>
          <p:nvPr/>
        </p:nvGrpSpPr>
        <p:grpSpPr>
          <a:xfrm rot="1540481">
            <a:off x="-2550226" y="5050736"/>
            <a:ext cx="4848356" cy="8724736"/>
            <a:chOff x="0" y="0"/>
            <a:chExt cx="1276933" cy="2297873"/>
          </a:xfrm>
        </p:grpSpPr>
        <p:sp>
          <p:nvSpPr>
            <p:cNvPr name="Freeform 11" id="11"/>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2" id="12"/>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1540481">
            <a:off x="-3401359" y="2138166"/>
            <a:ext cx="4848356" cy="8724736"/>
            <a:chOff x="0" y="0"/>
            <a:chExt cx="1276933" cy="2297873"/>
          </a:xfrm>
        </p:grpSpPr>
        <p:sp>
          <p:nvSpPr>
            <p:cNvPr name="Freeform 14" id="1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5" id="1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1082107">
            <a:off x="16841618" y="-3711837"/>
            <a:ext cx="4848356" cy="8724736"/>
            <a:chOff x="0" y="0"/>
            <a:chExt cx="1276933" cy="2297873"/>
          </a:xfrm>
        </p:grpSpPr>
        <p:sp>
          <p:nvSpPr>
            <p:cNvPr name="Freeform 17" id="17"/>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8" id="18"/>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1082107">
            <a:off x="15610841" y="-6485405"/>
            <a:ext cx="4848356" cy="8724736"/>
            <a:chOff x="0" y="0"/>
            <a:chExt cx="1276933" cy="2297873"/>
          </a:xfrm>
        </p:grpSpPr>
        <p:sp>
          <p:nvSpPr>
            <p:cNvPr name="Freeform 20" id="20"/>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1" id="21"/>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9524826" y="5146944"/>
            <a:ext cx="6639031" cy="1777702"/>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I’</a:t>
            </a:r>
            <a:r>
              <a:rPr lang="en-US" sz="2000">
                <a:solidFill>
                  <a:srgbClr val="280600"/>
                </a:solidFill>
                <a:latin typeface="Poppins"/>
                <a:ea typeface="Poppins"/>
                <a:cs typeface="Poppins"/>
                <a:sym typeface="Poppins"/>
              </a:rPr>
              <a:t>m thrilled about the chance to collaborate on exciting design projects that help brands stand out and communicate effectively. If you’re interested in working together or discussing opportunities, don’t hesitate to reach out! </a:t>
            </a:r>
          </a:p>
        </p:txBody>
      </p:sp>
      <p:sp>
        <p:nvSpPr>
          <p:cNvPr name="TextBox 23" id="23"/>
          <p:cNvSpPr txBox="true"/>
          <p:nvPr/>
        </p:nvSpPr>
        <p:spPr>
          <a:xfrm rot="0">
            <a:off x="9524826" y="7038807"/>
            <a:ext cx="5338376"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T</a:t>
            </a:r>
            <a:r>
              <a:rPr lang="en-US" sz="2000">
                <a:solidFill>
                  <a:srgbClr val="280600"/>
                </a:solidFill>
                <a:latin typeface="Poppins"/>
                <a:ea typeface="Poppins"/>
                <a:cs typeface="Poppins"/>
                <a:sym typeface="Poppins"/>
              </a:rPr>
              <a:t>hank you for taking the time to review my portfolio. I look forward to bringing your creative visions to life! </a:t>
            </a:r>
          </a:p>
        </p:txBody>
      </p:sp>
      <p:sp>
        <p:nvSpPr>
          <p:cNvPr name="TextBox 24" id="24"/>
          <p:cNvSpPr txBox="true"/>
          <p:nvPr/>
        </p:nvSpPr>
        <p:spPr>
          <a:xfrm rot="0">
            <a:off x="9524826" y="2118072"/>
            <a:ext cx="5044764" cy="2801620"/>
          </a:xfrm>
          <a:prstGeom prst="rect">
            <a:avLst/>
          </a:prstGeom>
        </p:spPr>
        <p:txBody>
          <a:bodyPr anchor="t" rtlCol="false" tIns="0" lIns="0" bIns="0" rIns="0">
            <a:spAutoFit/>
          </a:bodyPr>
          <a:lstStyle/>
          <a:p>
            <a:pPr algn="l">
              <a:lnSpc>
                <a:spcPts val="6800"/>
              </a:lnSpc>
            </a:pPr>
            <a:r>
              <a:rPr lang="en-US" sz="6800" b="true">
                <a:solidFill>
                  <a:srgbClr val="280600"/>
                </a:solidFill>
                <a:latin typeface="Agrandir Bold"/>
                <a:ea typeface="Agrandir Bold"/>
                <a:cs typeface="Agrandir Bold"/>
                <a:sym typeface="Agrandir Bold"/>
              </a:rPr>
              <a:t>Ready to Work Together?</a:t>
            </a:r>
          </a:p>
        </p:txBody>
      </p:sp>
      <p:sp>
        <p:nvSpPr>
          <p:cNvPr name="Freeform 25" id="25"/>
          <p:cNvSpPr/>
          <p:nvPr/>
        </p:nvSpPr>
        <p:spPr>
          <a:xfrm flipH="false" flipV="false" rot="0">
            <a:off x="14379359" y="8476181"/>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6">
              <a:extLst>
                <a:ext uri="{96DAC541-7B7A-43D3-8B79-37D633B846F1}">
                  <asvg:svgBlip xmlns:asvg="http://schemas.microsoft.com/office/drawing/2016/SVG/main" r:embed="rId7"/>
                </a:ext>
              </a:extLst>
            </a:blip>
            <a:stretch>
              <a:fillRect l="0" t="-116286" r="-45930" b="0"/>
            </a:stretch>
          </a:blipFill>
        </p:spPr>
      </p:sp>
      <p:sp>
        <p:nvSpPr>
          <p:cNvPr name="Freeform 26" id="26"/>
          <p:cNvSpPr/>
          <p:nvPr/>
        </p:nvSpPr>
        <p:spPr>
          <a:xfrm flipH="false" flipV="false" rot="0">
            <a:off x="5431159" y="786993"/>
            <a:ext cx="1309181" cy="483413"/>
          </a:xfrm>
          <a:custGeom>
            <a:avLst/>
            <a:gdLst/>
            <a:ahLst/>
            <a:cxnLst/>
            <a:rect r="r" b="b" t="t" l="l"/>
            <a:pathLst>
              <a:path h="483413" w="1309181">
                <a:moveTo>
                  <a:pt x="0" y="0"/>
                </a:moveTo>
                <a:lnTo>
                  <a:pt x="1309181" y="0"/>
                </a:lnTo>
                <a:lnTo>
                  <a:pt x="1309181" y="483414"/>
                </a:lnTo>
                <a:lnTo>
                  <a:pt x="0" y="483414"/>
                </a:lnTo>
                <a:lnTo>
                  <a:pt x="0" y="0"/>
                </a:lnTo>
                <a:close/>
              </a:path>
            </a:pathLst>
          </a:custGeom>
          <a:blipFill>
            <a:blip r:embed="rId6">
              <a:extLst>
                <a:ext uri="{96DAC541-7B7A-43D3-8B79-37D633B846F1}">
                  <asvg:svgBlip xmlns:asvg="http://schemas.microsoft.com/office/drawing/2016/SVG/main" r:embed="rId7"/>
                </a:ext>
              </a:extLst>
            </a:blip>
            <a:stretch>
              <a:fillRect l="0" t="-116286" r="-45930" b="0"/>
            </a:stretch>
          </a:blipFill>
        </p:spPr>
      </p:sp>
      <p:sp>
        <p:nvSpPr>
          <p:cNvPr name="Freeform 27" id="27"/>
          <p:cNvSpPr/>
          <p:nvPr/>
        </p:nvSpPr>
        <p:spPr>
          <a:xfrm flipH="false" flipV="false" rot="0">
            <a:off x="905916" y="1103610"/>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
        <p:nvSpPr>
          <p:cNvPr name="Freeform 28" id="28"/>
          <p:cNvSpPr/>
          <p:nvPr/>
        </p:nvSpPr>
        <p:spPr>
          <a:xfrm flipH="false" flipV="false" rot="0">
            <a:off x="14275978" y="3246088"/>
            <a:ext cx="587224" cy="414957"/>
          </a:xfrm>
          <a:custGeom>
            <a:avLst/>
            <a:gdLst/>
            <a:ahLst/>
            <a:cxnLst/>
            <a:rect r="r" b="b" t="t" l="l"/>
            <a:pathLst>
              <a:path h="414957" w="587224">
                <a:moveTo>
                  <a:pt x="0" y="0"/>
                </a:moveTo>
                <a:lnTo>
                  <a:pt x="587224" y="0"/>
                </a:lnTo>
                <a:lnTo>
                  <a:pt x="587224" y="414956"/>
                </a:lnTo>
                <a:lnTo>
                  <a:pt x="0" y="414956"/>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
        <p:nvSpPr>
          <p:cNvPr name="Freeform 29" id="29"/>
          <p:cNvSpPr/>
          <p:nvPr/>
        </p:nvSpPr>
        <p:spPr>
          <a:xfrm flipH="false" flipV="false" rot="0">
            <a:off x="7083899" y="9413104"/>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5059468" y="-1865895"/>
            <a:ext cx="6411754" cy="6411754"/>
          </a:xfrm>
          <a:custGeom>
            <a:avLst/>
            <a:gdLst/>
            <a:ahLst/>
            <a:cxnLst/>
            <a:rect r="r" b="b" t="t" l="l"/>
            <a:pathLst>
              <a:path h="6411754" w="6411754">
                <a:moveTo>
                  <a:pt x="0" y="0"/>
                </a:moveTo>
                <a:lnTo>
                  <a:pt x="6411754" y="0"/>
                </a:lnTo>
                <a:lnTo>
                  <a:pt x="6411754" y="6411753"/>
                </a:lnTo>
                <a:lnTo>
                  <a:pt x="0" y="6411753"/>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887148"/>
            <a:ext cx="6411754" cy="6411754"/>
          </a:xfrm>
          <a:custGeom>
            <a:avLst/>
            <a:gdLst/>
            <a:ahLst/>
            <a:cxnLst/>
            <a:rect r="r" b="b" t="t" l="l"/>
            <a:pathLst>
              <a:path h="6411754" w="6411754">
                <a:moveTo>
                  <a:pt x="0" y="0"/>
                </a:moveTo>
                <a:lnTo>
                  <a:pt x="6411754" y="0"/>
                </a:lnTo>
                <a:lnTo>
                  <a:pt x="6411754"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049747" y="-935729"/>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90279" y="7817314"/>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025347" y="1515034"/>
            <a:ext cx="7129738" cy="7256931"/>
            <a:chOff x="0" y="0"/>
            <a:chExt cx="887636" cy="903471"/>
          </a:xfrm>
        </p:grpSpPr>
        <p:sp>
          <p:nvSpPr>
            <p:cNvPr name="Freeform 7" id="7"/>
            <p:cNvSpPr/>
            <p:nvPr/>
          </p:nvSpPr>
          <p:spPr>
            <a:xfrm flipH="false" flipV="false" rot="0">
              <a:off x="0" y="0"/>
              <a:ext cx="887636" cy="903471"/>
            </a:xfrm>
            <a:custGeom>
              <a:avLst/>
              <a:gdLst/>
              <a:ahLst/>
              <a:cxnLst/>
              <a:rect r="r" b="b" t="t" l="l"/>
              <a:pathLst>
                <a:path h="903471" w="887636">
                  <a:moveTo>
                    <a:pt x="32576" y="0"/>
                  </a:moveTo>
                  <a:lnTo>
                    <a:pt x="855060" y="0"/>
                  </a:lnTo>
                  <a:cubicBezTo>
                    <a:pt x="873051" y="0"/>
                    <a:pt x="887636" y="14585"/>
                    <a:pt x="887636" y="32576"/>
                  </a:cubicBezTo>
                  <a:lnTo>
                    <a:pt x="887636" y="870895"/>
                  </a:lnTo>
                  <a:cubicBezTo>
                    <a:pt x="887636" y="888887"/>
                    <a:pt x="873051" y="903471"/>
                    <a:pt x="855060" y="903471"/>
                  </a:cubicBezTo>
                  <a:lnTo>
                    <a:pt x="32576" y="903471"/>
                  </a:lnTo>
                  <a:cubicBezTo>
                    <a:pt x="14585" y="903471"/>
                    <a:pt x="0" y="888887"/>
                    <a:pt x="0" y="870895"/>
                  </a:cubicBezTo>
                  <a:lnTo>
                    <a:pt x="0" y="32576"/>
                  </a:lnTo>
                  <a:cubicBezTo>
                    <a:pt x="0" y="14585"/>
                    <a:pt x="14585" y="0"/>
                    <a:pt x="32576" y="0"/>
                  </a:cubicBezTo>
                  <a:close/>
                </a:path>
              </a:pathLst>
            </a:custGeom>
            <a:blipFill>
              <a:blip r:embed="rId4"/>
              <a:stretch>
                <a:fillRect l="-17855" t="0" r="-17855" b="0"/>
              </a:stretch>
            </a:blipFill>
            <a:ln w="57150" cap="rnd">
              <a:solidFill>
                <a:srgbClr val="280600"/>
              </a:solidFill>
              <a:prstDash val="solid"/>
              <a:round/>
            </a:ln>
          </p:spPr>
        </p:sp>
      </p:grpSp>
      <p:grpSp>
        <p:nvGrpSpPr>
          <p:cNvPr name="Group 8" id="8"/>
          <p:cNvGrpSpPr/>
          <p:nvPr/>
        </p:nvGrpSpPr>
        <p:grpSpPr>
          <a:xfrm rot="0">
            <a:off x="2132915" y="5143500"/>
            <a:ext cx="2518234" cy="651714"/>
            <a:chOff x="0" y="0"/>
            <a:chExt cx="663239" cy="171645"/>
          </a:xfrm>
        </p:grpSpPr>
        <p:sp>
          <p:nvSpPr>
            <p:cNvPr name="Freeform 9" id="9"/>
            <p:cNvSpPr/>
            <p:nvPr/>
          </p:nvSpPr>
          <p:spPr>
            <a:xfrm flipH="false" flipV="false" rot="0">
              <a:off x="0" y="0"/>
              <a:ext cx="663239" cy="171645"/>
            </a:xfrm>
            <a:custGeom>
              <a:avLst/>
              <a:gdLst/>
              <a:ahLst/>
              <a:cxnLst/>
              <a:rect r="r" b="b" t="t" l="l"/>
              <a:pathLst>
                <a:path h="171645" w="663239">
                  <a:moveTo>
                    <a:pt x="85822" y="0"/>
                  </a:moveTo>
                  <a:lnTo>
                    <a:pt x="577416" y="0"/>
                  </a:lnTo>
                  <a:cubicBezTo>
                    <a:pt x="624815" y="0"/>
                    <a:pt x="663239" y="38424"/>
                    <a:pt x="663239" y="85822"/>
                  </a:cubicBezTo>
                  <a:lnTo>
                    <a:pt x="663239" y="85822"/>
                  </a:lnTo>
                  <a:cubicBezTo>
                    <a:pt x="663239" y="133221"/>
                    <a:pt x="624815" y="171645"/>
                    <a:pt x="577416" y="171645"/>
                  </a:cubicBezTo>
                  <a:lnTo>
                    <a:pt x="85822" y="171645"/>
                  </a:lnTo>
                  <a:cubicBezTo>
                    <a:pt x="38424" y="171645"/>
                    <a:pt x="0" y="133221"/>
                    <a:pt x="0" y="85822"/>
                  </a:cubicBezTo>
                  <a:lnTo>
                    <a:pt x="0" y="85822"/>
                  </a:lnTo>
                  <a:cubicBezTo>
                    <a:pt x="0" y="38424"/>
                    <a:pt x="38424" y="0"/>
                    <a:pt x="85822" y="0"/>
                  </a:cubicBezTo>
                  <a:close/>
                </a:path>
              </a:pathLst>
            </a:custGeom>
            <a:solidFill>
              <a:srgbClr val="280600"/>
            </a:solidFill>
            <a:ln cap="rnd">
              <a:noFill/>
              <a:prstDash val="solid"/>
              <a:round/>
            </a:ln>
          </p:spPr>
        </p:sp>
        <p:sp>
          <p:nvSpPr>
            <p:cNvPr name="TextBox 10" id="10"/>
            <p:cNvSpPr txBox="true"/>
            <p:nvPr/>
          </p:nvSpPr>
          <p:spPr>
            <a:xfrm>
              <a:off x="0" y="9525"/>
              <a:ext cx="663239" cy="162120"/>
            </a:xfrm>
            <a:prstGeom prst="rect">
              <a:avLst/>
            </a:prstGeom>
          </p:spPr>
          <p:txBody>
            <a:bodyPr anchor="ctr" rtlCol="false" tIns="50800" lIns="50800" bIns="50800" rIns="50800"/>
            <a:lstStyle/>
            <a:p>
              <a:pPr algn="ctr">
                <a:lnSpc>
                  <a:spcPts val="2989"/>
                </a:lnSpc>
              </a:pPr>
            </a:p>
          </p:txBody>
        </p:sp>
      </p:grpSp>
      <p:sp>
        <p:nvSpPr>
          <p:cNvPr name="Freeform 11" id="11"/>
          <p:cNvSpPr/>
          <p:nvPr/>
        </p:nvSpPr>
        <p:spPr>
          <a:xfrm flipH="false" flipV="false" rot="0">
            <a:off x="2132915" y="6671112"/>
            <a:ext cx="395151" cy="395151"/>
          </a:xfrm>
          <a:custGeom>
            <a:avLst/>
            <a:gdLst/>
            <a:ahLst/>
            <a:cxnLst/>
            <a:rect r="r" b="b" t="t" l="l"/>
            <a:pathLst>
              <a:path h="395151" w="395151">
                <a:moveTo>
                  <a:pt x="0" y="0"/>
                </a:moveTo>
                <a:lnTo>
                  <a:pt x="395151" y="0"/>
                </a:lnTo>
                <a:lnTo>
                  <a:pt x="395151" y="395150"/>
                </a:lnTo>
                <a:lnTo>
                  <a:pt x="0" y="3951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2132915" y="7308547"/>
            <a:ext cx="395151" cy="395151"/>
          </a:xfrm>
          <a:custGeom>
            <a:avLst/>
            <a:gdLst/>
            <a:ahLst/>
            <a:cxnLst/>
            <a:rect r="r" b="b" t="t" l="l"/>
            <a:pathLst>
              <a:path h="395151" w="395151">
                <a:moveTo>
                  <a:pt x="0" y="0"/>
                </a:moveTo>
                <a:lnTo>
                  <a:pt x="395151" y="0"/>
                </a:lnTo>
                <a:lnTo>
                  <a:pt x="395151" y="395150"/>
                </a:lnTo>
                <a:lnTo>
                  <a:pt x="0" y="3951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3" id="13"/>
          <p:cNvSpPr/>
          <p:nvPr/>
        </p:nvSpPr>
        <p:spPr>
          <a:xfrm flipH="false" flipV="false" rot="0">
            <a:off x="5684038" y="6941653"/>
            <a:ext cx="311222" cy="310091"/>
          </a:xfrm>
          <a:custGeom>
            <a:avLst/>
            <a:gdLst/>
            <a:ahLst/>
            <a:cxnLst/>
            <a:rect r="r" b="b" t="t" l="l"/>
            <a:pathLst>
              <a:path h="310091" w="311222">
                <a:moveTo>
                  <a:pt x="0" y="0"/>
                </a:moveTo>
                <a:lnTo>
                  <a:pt x="311223" y="0"/>
                </a:lnTo>
                <a:lnTo>
                  <a:pt x="311223" y="310090"/>
                </a:lnTo>
                <a:lnTo>
                  <a:pt x="0" y="3100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14" id="14"/>
          <p:cNvGrpSpPr/>
          <p:nvPr/>
        </p:nvGrpSpPr>
        <p:grpSpPr>
          <a:xfrm rot="1540481">
            <a:off x="-3496593" y="6921978"/>
            <a:ext cx="4848356" cy="8724736"/>
            <a:chOff x="0" y="0"/>
            <a:chExt cx="1276933" cy="2297873"/>
          </a:xfrm>
        </p:grpSpPr>
        <p:sp>
          <p:nvSpPr>
            <p:cNvPr name="Freeform 15" id="15"/>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6" id="16"/>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1540481">
            <a:off x="-4347726" y="4009407"/>
            <a:ext cx="4848356" cy="8724736"/>
            <a:chOff x="0" y="0"/>
            <a:chExt cx="1276933" cy="2297873"/>
          </a:xfrm>
        </p:grpSpPr>
        <p:sp>
          <p:nvSpPr>
            <p:cNvPr name="Freeform 18" id="18"/>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9" id="19"/>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1082107">
            <a:off x="16841618" y="-889149"/>
            <a:ext cx="4848356" cy="8724736"/>
            <a:chOff x="0" y="0"/>
            <a:chExt cx="1276933" cy="2297873"/>
          </a:xfrm>
        </p:grpSpPr>
        <p:sp>
          <p:nvSpPr>
            <p:cNvPr name="Freeform 21" id="21"/>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22" id="22"/>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1082107">
            <a:off x="15610841" y="-3662718"/>
            <a:ext cx="4848356" cy="8724736"/>
            <a:chOff x="0" y="0"/>
            <a:chExt cx="1276933" cy="2297873"/>
          </a:xfrm>
        </p:grpSpPr>
        <p:sp>
          <p:nvSpPr>
            <p:cNvPr name="Freeform 24" id="2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5" id="2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Freeform 26" id="26"/>
          <p:cNvSpPr/>
          <p:nvPr/>
        </p:nvSpPr>
        <p:spPr>
          <a:xfrm flipH="false" flipV="false" rot="0">
            <a:off x="7250202" y="5227650"/>
            <a:ext cx="1309181" cy="483413"/>
          </a:xfrm>
          <a:custGeom>
            <a:avLst/>
            <a:gdLst/>
            <a:ahLst/>
            <a:cxnLst/>
            <a:rect r="r" b="b" t="t" l="l"/>
            <a:pathLst>
              <a:path h="483413" w="1309181">
                <a:moveTo>
                  <a:pt x="0" y="0"/>
                </a:moveTo>
                <a:lnTo>
                  <a:pt x="1309181" y="0"/>
                </a:lnTo>
                <a:lnTo>
                  <a:pt x="1309181" y="483414"/>
                </a:lnTo>
                <a:lnTo>
                  <a:pt x="0" y="483414"/>
                </a:lnTo>
                <a:lnTo>
                  <a:pt x="0" y="0"/>
                </a:lnTo>
                <a:close/>
              </a:path>
            </a:pathLst>
          </a:custGeom>
          <a:blipFill>
            <a:blip r:embed="rId11">
              <a:extLst>
                <a:ext uri="{96DAC541-7B7A-43D3-8B79-37D633B846F1}">
                  <asvg:svgBlip xmlns:asvg="http://schemas.microsoft.com/office/drawing/2016/SVG/main" r:embed="rId12"/>
                </a:ext>
              </a:extLst>
            </a:blip>
            <a:stretch>
              <a:fillRect l="0" t="-116286" r="-45930" b="0"/>
            </a:stretch>
          </a:blipFill>
        </p:spPr>
      </p:sp>
      <p:sp>
        <p:nvSpPr>
          <p:cNvPr name="Freeform 27" id="27"/>
          <p:cNvSpPr/>
          <p:nvPr/>
        </p:nvSpPr>
        <p:spPr>
          <a:xfrm flipH="false" flipV="false" rot="0">
            <a:off x="7083899" y="9413104"/>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11">
              <a:extLst>
                <a:ext uri="{96DAC541-7B7A-43D3-8B79-37D633B846F1}">
                  <asvg:svgBlip xmlns:asvg="http://schemas.microsoft.com/office/drawing/2016/SVG/main" r:embed="rId12"/>
                </a:ext>
              </a:extLst>
            </a:blip>
            <a:stretch>
              <a:fillRect l="0" t="-116286" r="-179270" b="0"/>
            </a:stretch>
          </a:blipFill>
        </p:spPr>
      </p:sp>
      <p:sp>
        <p:nvSpPr>
          <p:cNvPr name="Freeform 28" id="28"/>
          <p:cNvSpPr/>
          <p:nvPr/>
        </p:nvSpPr>
        <p:spPr>
          <a:xfrm flipH="false" flipV="false" rot="0">
            <a:off x="13579417" y="613743"/>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11">
              <a:extLst>
                <a:ext uri="{96DAC541-7B7A-43D3-8B79-37D633B846F1}">
                  <asvg:svgBlip xmlns:asvg="http://schemas.microsoft.com/office/drawing/2016/SVG/main" r:embed="rId12"/>
                </a:ext>
              </a:extLst>
            </a:blip>
            <a:stretch>
              <a:fillRect l="0" t="-116286" r="-179270" b="0"/>
            </a:stretch>
          </a:blipFill>
        </p:spPr>
      </p:sp>
      <p:sp>
        <p:nvSpPr>
          <p:cNvPr name="Freeform 29" id="29"/>
          <p:cNvSpPr/>
          <p:nvPr/>
        </p:nvSpPr>
        <p:spPr>
          <a:xfrm flipH="false" flipV="false" rot="0">
            <a:off x="1545692" y="1339982"/>
            <a:ext cx="587224" cy="414957"/>
          </a:xfrm>
          <a:custGeom>
            <a:avLst/>
            <a:gdLst/>
            <a:ahLst/>
            <a:cxnLst/>
            <a:rect r="r" b="b" t="t" l="l"/>
            <a:pathLst>
              <a:path h="414957" w="587224">
                <a:moveTo>
                  <a:pt x="0" y="0"/>
                </a:moveTo>
                <a:lnTo>
                  <a:pt x="587223" y="0"/>
                </a:lnTo>
                <a:lnTo>
                  <a:pt x="587223" y="414956"/>
                </a:lnTo>
                <a:lnTo>
                  <a:pt x="0" y="414956"/>
                </a:lnTo>
                <a:lnTo>
                  <a:pt x="0" y="0"/>
                </a:lnTo>
                <a:close/>
              </a:path>
            </a:pathLst>
          </a:custGeom>
          <a:blipFill>
            <a:blip r:embed="rId11">
              <a:extLst>
                <a:ext uri="{96DAC541-7B7A-43D3-8B79-37D633B846F1}">
                  <asvg:svgBlip xmlns:asvg="http://schemas.microsoft.com/office/drawing/2016/SVG/main" r:embed="rId12"/>
                </a:ext>
              </a:extLst>
            </a:blip>
            <a:stretch>
              <a:fillRect l="0" t="-116286" r="-179270" b="0"/>
            </a:stretch>
          </a:blipFill>
        </p:spPr>
      </p:sp>
      <p:sp>
        <p:nvSpPr>
          <p:cNvPr name="TextBox 30" id="30"/>
          <p:cNvSpPr txBox="true"/>
          <p:nvPr/>
        </p:nvSpPr>
        <p:spPr>
          <a:xfrm rot="0">
            <a:off x="2692594" y="7260332"/>
            <a:ext cx="2991445" cy="424904"/>
          </a:xfrm>
          <a:prstGeom prst="rect">
            <a:avLst/>
          </a:prstGeom>
        </p:spPr>
        <p:txBody>
          <a:bodyPr anchor="t" rtlCol="false" tIns="0" lIns="0" bIns="0" rIns="0">
            <a:spAutoFit/>
          </a:bodyPr>
          <a:lstStyle/>
          <a:p>
            <a:pPr algn="l" marL="0" indent="0" lvl="1">
              <a:lnSpc>
                <a:spcPts val="3355"/>
              </a:lnSpc>
              <a:spcBef>
                <a:spcPct val="0"/>
              </a:spcBef>
            </a:pPr>
            <a:r>
              <a:rPr lang="en-US" b="true" sz="2396" strike="noStrike" u="none">
                <a:solidFill>
                  <a:srgbClr val="280600"/>
                </a:solidFill>
                <a:latin typeface="Poppins Medium"/>
                <a:ea typeface="Poppins Medium"/>
                <a:cs typeface="Poppins Medium"/>
                <a:sym typeface="Poppins Medium"/>
              </a:rPr>
              <a:t>@reallygreatsite</a:t>
            </a:r>
          </a:p>
        </p:txBody>
      </p:sp>
      <p:sp>
        <p:nvSpPr>
          <p:cNvPr name="TextBox 31" id="31"/>
          <p:cNvSpPr txBox="true"/>
          <p:nvPr/>
        </p:nvSpPr>
        <p:spPr>
          <a:xfrm rot="0">
            <a:off x="2692594" y="6641358"/>
            <a:ext cx="2496651" cy="424904"/>
          </a:xfrm>
          <a:prstGeom prst="rect">
            <a:avLst/>
          </a:prstGeom>
        </p:spPr>
        <p:txBody>
          <a:bodyPr anchor="t" rtlCol="false" tIns="0" lIns="0" bIns="0" rIns="0">
            <a:spAutoFit/>
          </a:bodyPr>
          <a:lstStyle/>
          <a:p>
            <a:pPr algn="l" marL="0" indent="0" lvl="1">
              <a:lnSpc>
                <a:spcPts val="3355"/>
              </a:lnSpc>
              <a:spcBef>
                <a:spcPct val="0"/>
              </a:spcBef>
            </a:pPr>
            <a:r>
              <a:rPr lang="en-US" b="true" sz="2396" strike="noStrike" u="none">
                <a:solidFill>
                  <a:srgbClr val="280600"/>
                </a:solidFill>
                <a:latin typeface="Poppins Medium"/>
                <a:ea typeface="Poppins Medium"/>
                <a:cs typeface="Poppins Medium"/>
                <a:sym typeface="Poppins Medium"/>
              </a:rPr>
              <a:t>+123-456-7890</a:t>
            </a:r>
          </a:p>
        </p:txBody>
      </p:sp>
      <p:sp>
        <p:nvSpPr>
          <p:cNvPr name="TextBox 32" id="32"/>
          <p:cNvSpPr txBox="true"/>
          <p:nvPr/>
        </p:nvSpPr>
        <p:spPr>
          <a:xfrm rot="0">
            <a:off x="6120966" y="6641358"/>
            <a:ext cx="2258471" cy="844004"/>
          </a:xfrm>
          <a:prstGeom prst="rect">
            <a:avLst/>
          </a:prstGeom>
        </p:spPr>
        <p:txBody>
          <a:bodyPr anchor="t" rtlCol="false" tIns="0" lIns="0" bIns="0" rIns="0">
            <a:spAutoFit/>
          </a:bodyPr>
          <a:lstStyle/>
          <a:p>
            <a:pPr algn="l" marL="0" indent="0" lvl="1">
              <a:lnSpc>
                <a:spcPts val="3355"/>
              </a:lnSpc>
              <a:spcBef>
                <a:spcPct val="0"/>
              </a:spcBef>
            </a:pPr>
            <a:r>
              <a:rPr lang="en-US" b="true" sz="2396" strike="noStrike" u="none">
                <a:solidFill>
                  <a:srgbClr val="280600"/>
                </a:solidFill>
                <a:latin typeface="Poppins Medium"/>
                <a:ea typeface="Poppins Medium"/>
                <a:cs typeface="Poppins Medium"/>
                <a:sym typeface="Poppins Medium"/>
              </a:rPr>
              <a:t>123 Anywhere St., Any City</a:t>
            </a:r>
          </a:p>
        </p:txBody>
      </p:sp>
      <p:sp>
        <p:nvSpPr>
          <p:cNvPr name="TextBox 33" id="33"/>
          <p:cNvSpPr txBox="true"/>
          <p:nvPr/>
        </p:nvSpPr>
        <p:spPr>
          <a:xfrm rot="0">
            <a:off x="2294594" y="5275364"/>
            <a:ext cx="2194878" cy="387985"/>
          </a:xfrm>
          <a:prstGeom prst="rect">
            <a:avLst/>
          </a:prstGeom>
        </p:spPr>
        <p:txBody>
          <a:bodyPr anchor="t" rtlCol="false" tIns="0" lIns="0" bIns="0" rIns="0">
            <a:spAutoFit/>
          </a:bodyPr>
          <a:lstStyle/>
          <a:p>
            <a:pPr algn="ctr">
              <a:lnSpc>
                <a:spcPts val="2989"/>
              </a:lnSpc>
            </a:pPr>
            <a:r>
              <a:rPr lang="en-US" b="true" sz="2599" spc="-64">
                <a:solidFill>
                  <a:srgbClr val="FFFFFF"/>
                </a:solidFill>
                <a:latin typeface="Poppins Semi-Bold"/>
                <a:ea typeface="Poppins Semi-Bold"/>
                <a:cs typeface="Poppins Semi-Bold"/>
                <a:sym typeface="Poppins Semi-Bold"/>
              </a:rPr>
              <a:t>Estelle Darcy</a:t>
            </a:r>
          </a:p>
        </p:txBody>
      </p:sp>
      <p:sp>
        <p:nvSpPr>
          <p:cNvPr name="TextBox 34" id="34"/>
          <p:cNvSpPr txBox="true"/>
          <p:nvPr/>
        </p:nvSpPr>
        <p:spPr>
          <a:xfrm rot="0">
            <a:off x="2132915" y="2576251"/>
            <a:ext cx="4526479" cy="2647950"/>
          </a:xfrm>
          <a:prstGeom prst="rect">
            <a:avLst/>
          </a:prstGeom>
        </p:spPr>
        <p:txBody>
          <a:bodyPr anchor="t" rtlCol="false" tIns="0" lIns="0" bIns="0" rIns="0">
            <a:spAutoFit/>
          </a:bodyPr>
          <a:lstStyle/>
          <a:p>
            <a:pPr algn="just" marL="0" indent="0" lvl="0">
              <a:lnSpc>
                <a:spcPts val="9599"/>
              </a:lnSpc>
              <a:spcBef>
                <a:spcPct val="0"/>
              </a:spcBef>
            </a:pPr>
            <a:r>
              <a:rPr lang="en-US" b="true" sz="7999">
                <a:solidFill>
                  <a:srgbClr val="280600"/>
                </a:solidFill>
                <a:latin typeface="Agrandir Bold"/>
                <a:ea typeface="Agrandir Bold"/>
                <a:cs typeface="Agrandir Bold"/>
                <a:sym typeface="Agrandir Bold"/>
              </a:rPr>
              <a:t>C</a:t>
            </a:r>
            <a:r>
              <a:rPr lang="en-US" b="true" sz="7999" strike="noStrike" u="none">
                <a:solidFill>
                  <a:srgbClr val="280600"/>
                </a:solidFill>
                <a:latin typeface="Agrandir Bold"/>
                <a:ea typeface="Agrandir Bold"/>
                <a:cs typeface="Agrandir Bold"/>
                <a:sym typeface="Agrandir Bold"/>
              </a:rPr>
              <a:t>o</a:t>
            </a:r>
            <a:r>
              <a:rPr lang="en-US" b="true" sz="7999" strike="noStrike" u="none">
                <a:solidFill>
                  <a:srgbClr val="280600"/>
                </a:solidFill>
                <a:latin typeface="Agrandir Bold"/>
                <a:ea typeface="Agrandir Bold"/>
                <a:cs typeface="Agrandir Bold"/>
                <a:sym typeface="Agrandir Bold"/>
              </a:rPr>
              <a:t>ntact</a:t>
            </a:r>
            <a:r>
              <a:rPr lang="en-US" b="true" sz="7999" strike="noStrike" u="none">
                <a:solidFill>
                  <a:srgbClr val="280600"/>
                </a:solidFill>
                <a:latin typeface="Agrandir Bold"/>
                <a:ea typeface="Agrandir Bold"/>
                <a:cs typeface="Agrandir Bold"/>
                <a:sym typeface="Agrandir Bold"/>
              </a:rPr>
              <a:t> M</a:t>
            </a:r>
            <a:r>
              <a:rPr lang="en-US" b="true" sz="7999" strike="noStrike" u="none">
                <a:solidFill>
                  <a:srgbClr val="280600"/>
                </a:solidFill>
                <a:latin typeface="Agrandir Bold"/>
                <a:ea typeface="Agrandir Bold"/>
                <a:cs typeface="Agrandir Bold"/>
                <a:sym typeface="Agrandir Bold"/>
              </a:rPr>
              <a: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3907422" y="-1037527"/>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14886" y="7508530"/>
            <a:ext cx="4430066" cy="4430066"/>
          </a:xfrm>
          <a:custGeom>
            <a:avLst/>
            <a:gdLst/>
            <a:ahLst/>
            <a:cxnLst/>
            <a:rect r="r" b="b" t="t" l="l"/>
            <a:pathLst>
              <a:path h="4430066" w="4430066">
                <a:moveTo>
                  <a:pt x="0" y="0"/>
                </a:moveTo>
                <a:lnTo>
                  <a:pt x="4430066" y="0"/>
                </a:lnTo>
                <a:lnTo>
                  <a:pt x="4430066" y="4430066"/>
                </a:lnTo>
                <a:lnTo>
                  <a:pt x="0" y="44300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57172" y="-51500"/>
            <a:ext cx="4824756" cy="4824756"/>
          </a:xfrm>
          <a:custGeom>
            <a:avLst/>
            <a:gdLst/>
            <a:ahLst/>
            <a:cxnLst/>
            <a:rect r="r" b="b" t="t" l="l"/>
            <a:pathLst>
              <a:path h="4824756" w="4824756">
                <a:moveTo>
                  <a:pt x="0" y="0"/>
                </a:moveTo>
                <a:lnTo>
                  <a:pt x="4824756" y="0"/>
                </a:lnTo>
                <a:lnTo>
                  <a:pt x="4824756" y="4824756"/>
                </a:lnTo>
                <a:lnTo>
                  <a:pt x="0" y="482475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99099" y="8151209"/>
            <a:ext cx="3144708" cy="3144708"/>
          </a:xfrm>
          <a:custGeom>
            <a:avLst/>
            <a:gdLst/>
            <a:ahLst/>
            <a:cxnLst/>
            <a:rect r="r" b="b" t="t" l="l"/>
            <a:pathLst>
              <a:path h="3144708" w="3144708">
                <a:moveTo>
                  <a:pt x="0" y="0"/>
                </a:moveTo>
                <a:lnTo>
                  <a:pt x="3144708" y="0"/>
                </a:lnTo>
                <a:lnTo>
                  <a:pt x="3144708" y="3144708"/>
                </a:lnTo>
                <a:lnTo>
                  <a:pt x="0" y="314470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085672" y="1743970"/>
            <a:ext cx="6614031" cy="3252566"/>
            <a:chOff x="0" y="0"/>
            <a:chExt cx="1004918" cy="494186"/>
          </a:xfrm>
        </p:grpSpPr>
        <p:sp>
          <p:nvSpPr>
            <p:cNvPr name="Freeform 7" id="7"/>
            <p:cNvSpPr/>
            <p:nvPr/>
          </p:nvSpPr>
          <p:spPr>
            <a:xfrm flipH="false" flipV="false" rot="0">
              <a:off x="0" y="0"/>
              <a:ext cx="1004918" cy="494186"/>
            </a:xfrm>
            <a:custGeom>
              <a:avLst/>
              <a:gdLst/>
              <a:ahLst/>
              <a:cxnLst/>
              <a:rect r="r" b="b" t="t" l="l"/>
              <a:pathLst>
                <a:path h="494186" w="1004918">
                  <a:moveTo>
                    <a:pt x="60868" y="0"/>
                  </a:moveTo>
                  <a:lnTo>
                    <a:pt x="944050" y="0"/>
                  </a:lnTo>
                  <a:cubicBezTo>
                    <a:pt x="977667" y="0"/>
                    <a:pt x="1004918" y="27251"/>
                    <a:pt x="1004918" y="60868"/>
                  </a:cubicBezTo>
                  <a:lnTo>
                    <a:pt x="1004918" y="433318"/>
                  </a:lnTo>
                  <a:cubicBezTo>
                    <a:pt x="1004918" y="466935"/>
                    <a:pt x="977667" y="494186"/>
                    <a:pt x="944050" y="494186"/>
                  </a:cubicBezTo>
                  <a:lnTo>
                    <a:pt x="60868" y="494186"/>
                  </a:lnTo>
                  <a:cubicBezTo>
                    <a:pt x="27251" y="494186"/>
                    <a:pt x="0" y="466935"/>
                    <a:pt x="0" y="433318"/>
                  </a:cubicBezTo>
                  <a:lnTo>
                    <a:pt x="0" y="60868"/>
                  </a:lnTo>
                  <a:cubicBezTo>
                    <a:pt x="0" y="27251"/>
                    <a:pt x="27251" y="0"/>
                    <a:pt x="60868" y="0"/>
                  </a:cubicBezTo>
                  <a:close/>
                </a:path>
              </a:pathLst>
            </a:custGeom>
            <a:blipFill>
              <a:blip r:embed="rId4"/>
              <a:stretch>
                <a:fillRect l="0" t="-102511" r="0" b="-102511"/>
              </a:stretch>
            </a:blipFill>
            <a:ln w="57150" cap="rnd">
              <a:solidFill>
                <a:srgbClr val="280600"/>
              </a:solidFill>
              <a:prstDash val="solid"/>
              <a:round/>
            </a:ln>
          </p:spPr>
        </p:sp>
      </p:grpSp>
      <p:grpSp>
        <p:nvGrpSpPr>
          <p:cNvPr name="Group 8" id="8"/>
          <p:cNvGrpSpPr/>
          <p:nvPr/>
        </p:nvGrpSpPr>
        <p:grpSpPr>
          <a:xfrm rot="0">
            <a:off x="9085672" y="5290464"/>
            <a:ext cx="6614031" cy="3252566"/>
            <a:chOff x="0" y="0"/>
            <a:chExt cx="1004918" cy="494186"/>
          </a:xfrm>
        </p:grpSpPr>
        <p:sp>
          <p:nvSpPr>
            <p:cNvPr name="Freeform 9" id="9"/>
            <p:cNvSpPr/>
            <p:nvPr/>
          </p:nvSpPr>
          <p:spPr>
            <a:xfrm flipH="false" flipV="false" rot="0">
              <a:off x="0" y="0"/>
              <a:ext cx="1004918" cy="494186"/>
            </a:xfrm>
            <a:custGeom>
              <a:avLst/>
              <a:gdLst/>
              <a:ahLst/>
              <a:cxnLst/>
              <a:rect r="r" b="b" t="t" l="l"/>
              <a:pathLst>
                <a:path h="494186" w="1004918">
                  <a:moveTo>
                    <a:pt x="60868" y="0"/>
                  </a:moveTo>
                  <a:lnTo>
                    <a:pt x="944050" y="0"/>
                  </a:lnTo>
                  <a:cubicBezTo>
                    <a:pt x="977667" y="0"/>
                    <a:pt x="1004918" y="27251"/>
                    <a:pt x="1004918" y="60868"/>
                  </a:cubicBezTo>
                  <a:lnTo>
                    <a:pt x="1004918" y="433318"/>
                  </a:lnTo>
                  <a:cubicBezTo>
                    <a:pt x="1004918" y="466935"/>
                    <a:pt x="977667" y="494186"/>
                    <a:pt x="944050" y="494186"/>
                  </a:cubicBezTo>
                  <a:lnTo>
                    <a:pt x="60868" y="494186"/>
                  </a:lnTo>
                  <a:cubicBezTo>
                    <a:pt x="27251" y="494186"/>
                    <a:pt x="0" y="466935"/>
                    <a:pt x="0" y="433318"/>
                  </a:cubicBezTo>
                  <a:lnTo>
                    <a:pt x="0" y="60868"/>
                  </a:lnTo>
                  <a:cubicBezTo>
                    <a:pt x="0" y="27251"/>
                    <a:pt x="27251" y="0"/>
                    <a:pt x="60868" y="0"/>
                  </a:cubicBezTo>
                  <a:close/>
                </a:path>
              </a:pathLst>
            </a:custGeom>
            <a:blipFill>
              <a:blip r:embed="rId5"/>
              <a:stretch>
                <a:fillRect l="0" t="-17782" r="0" b="-17782"/>
              </a:stretch>
            </a:blipFill>
            <a:ln w="57150" cap="rnd">
              <a:solidFill>
                <a:srgbClr val="280600"/>
              </a:solidFill>
              <a:prstDash val="solid"/>
              <a:round/>
            </a:ln>
          </p:spPr>
        </p:sp>
      </p:grpSp>
      <p:grpSp>
        <p:nvGrpSpPr>
          <p:cNvPr name="Group 10" id="10"/>
          <p:cNvGrpSpPr/>
          <p:nvPr/>
        </p:nvGrpSpPr>
        <p:grpSpPr>
          <a:xfrm rot="1082107">
            <a:off x="17192179" y="-1180738"/>
            <a:ext cx="4848356" cy="8724736"/>
            <a:chOff x="0" y="0"/>
            <a:chExt cx="1276933" cy="2297873"/>
          </a:xfrm>
        </p:grpSpPr>
        <p:sp>
          <p:nvSpPr>
            <p:cNvPr name="Freeform 11" id="11"/>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2" id="12"/>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1540481">
            <a:off x="-3206256" y="6352217"/>
            <a:ext cx="4848356" cy="8724736"/>
            <a:chOff x="0" y="0"/>
            <a:chExt cx="1276933" cy="2297873"/>
          </a:xfrm>
        </p:grpSpPr>
        <p:sp>
          <p:nvSpPr>
            <p:cNvPr name="Freeform 14" id="1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5" id="1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1082107">
            <a:off x="15961401" y="-3954306"/>
            <a:ext cx="4848356" cy="8724736"/>
            <a:chOff x="0" y="0"/>
            <a:chExt cx="1276933" cy="2297873"/>
          </a:xfrm>
        </p:grpSpPr>
        <p:sp>
          <p:nvSpPr>
            <p:cNvPr name="Freeform 17" id="17"/>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8" id="18"/>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1540481">
            <a:off x="-4057389" y="3439647"/>
            <a:ext cx="4848356" cy="8724736"/>
            <a:chOff x="0" y="0"/>
            <a:chExt cx="1276933" cy="2297873"/>
          </a:xfrm>
        </p:grpSpPr>
        <p:sp>
          <p:nvSpPr>
            <p:cNvPr name="Freeform 20" id="20"/>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1" id="21"/>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6217144" y="7318601"/>
            <a:ext cx="1309181" cy="483413"/>
          </a:xfrm>
          <a:custGeom>
            <a:avLst/>
            <a:gdLst/>
            <a:ahLst/>
            <a:cxnLst/>
            <a:rect r="r" b="b" t="t" l="l"/>
            <a:pathLst>
              <a:path h="483413" w="1309181">
                <a:moveTo>
                  <a:pt x="0" y="0"/>
                </a:moveTo>
                <a:lnTo>
                  <a:pt x="1309181" y="0"/>
                </a:lnTo>
                <a:lnTo>
                  <a:pt x="1309181" y="483414"/>
                </a:lnTo>
                <a:lnTo>
                  <a:pt x="0" y="483414"/>
                </a:lnTo>
                <a:lnTo>
                  <a:pt x="0" y="0"/>
                </a:lnTo>
                <a:close/>
              </a:path>
            </a:pathLst>
          </a:custGeom>
          <a:blipFill>
            <a:blip r:embed="rId6">
              <a:extLst>
                <a:ext uri="{96DAC541-7B7A-43D3-8B79-37D633B846F1}">
                  <asvg:svgBlip xmlns:asvg="http://schemas.microsoft.com/office/drawing/2016/SVG/main" r:embed="rId7"/>
                </a:ext>
              </a:extLst>
            </a:blip>
            <a:stretch>
              <a:fillRect l="0" t="-116286" r="-45930" b="0"/>
            </a:stretch>
          </a:blipFill>
        </p:spPr>
      </p:sp>
      <p:sp>
        <p:nvSpPr>
          <p:cNvPr name="Freeform 23" id="23"/>
          <p:cNvSpPr/>
          <p:nvPr/>
        </p:nvSpPr>
        <p:spPr>
          <a:xfrm flipH="false" flipV="false" rot="0">
            <a:off x="13420738" y="1028700"/>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6">
              <a:extLst>
                <a:ext uri="{96DAC541-7B7A-43D3-8B79-37D633B846F1}">
                  <asvg:svgBlip xmlns:asvg="http://schemas.microsoft.com/office/drawing/2016/SVG/main" r:embed="rId7"/>
                </a:ext>
              </a:extLst>
            </a:blip>
            <a:stretch>
              <a:fillRect l="0" t="-116286" r="-45930" b="0"/>
            </a:stretch>
          </a:blipFill>
        </p:spPr>
      </p:sp>
      <p:sp>
        <p:nvSpPr>
          <p:cNvPr name="Freeform 24" id="24"/>
          <p:cNvSpPr/>
          <p:nvPr/>
        </p:nvSpPr>
        <p:spPr>
          <a:xfrm flipH="false" flipV="false" rot="0">
            <a:off x="1719283" y="1944379"/>
            <a:ext cx="589406" cy="416498"/>
          </a:xfrm>
          <a:custGeom>
            <a:avLst/>
            <a:gdLst/>
            <a:ahLst/>
            <a:cxnLst/>
            <a:rect r="r" b="b" t="t" l="l"/>
            <a:pathLst>
              <a:path h="416498" w="589406">
                <a:moveTo>
                  <a:pt x="0" y="0"/>
                </a:moveTo>
                <a:lnTo>
                  <a:pt x="589405" y="0"/>
                </a:lnTo>
                <a:lnTo>
                  <a:pt x="589405" y="416499"/>
                </a:lnTo>
                <a:lnTo>
                  <a:pt x="0" y="416499"/>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
        <p:nvSpPr>
          <p:cNvPr name="Freeform 25" id="25"/>
          <p:cNvSpPr/>
          <p:nvPr/>
        </p:nvSpPr>
        <p:spPr>
          <a:xfrm flipH="false" flipV="false" rot="0">
            <a:off x="4637142" y="9515314"/>
            <a:ext cx="589406" cy="416498"/>
          </a:xfrm>
          <a:custGeom>
            <a:avLst/>
            <a:gdLst/>
            <a:ahLst/>
            <a:cxnLst/>
            <a:rect r="r" b="b" t="t" l="l"/>
            <a:pathLst>
              <a:path h="416498" w="589406">
                <a:moveTo>
                  <a:pt x="0" y="0"/>
                </a:moveTo>
                <a:lnTo>
                  <a:pt x="589406" y="0"/>
                </a:lnTo>
                <a:lnTo>
                  <a:pt x="589406" y="416498"/>
                </a:lnTo>
                <a:lnTo>
                  <a:pt x="0" y="416498"/>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
        <p:nvSpPr>
          <p:cNvPr name="Freeform 26" id="26"/>
          <p:cNvSpPr/>
          <p:nvPr/>
        </p:nvSpPr>
        <p:spPr>
          <a:xfrm flipH="false" flipV="false" rot="0">
            <a:off x="16669894" y="8543030"/>
            <a:ext cx="589406" cy="416498"/>
          </a:xfrm>
          <a:custGeom>
            <a:avLst/>
            <a:gdLst/>
            <a:ahLst/>
            <a:cxnLst/>
            <a:rect r="r" b="b" t="t" l="l"/>
            <a:pathLst>
              <a:path h="416498" w="589406">
                <a:moveTo>
                  <a:pt x="0" y="0"/>
                </a:moveTo>
                <a:lnTo>
                  <a:pt x="589406" y="0"/>
                </a:lnTo>
                <a:lnTo>
                  <a:pt x="589406" y="416498"/>
                </a:lnTo>
                <a:lnTo>
                  <a:pt x="0" y="416498"/>
                </a:lnTo>
                <a:lnTo>
                  <a:pt x="0" y="0"/>
                </a:lnTo>
                <a:close/>
              </a:path>
            </a:pathLst>
          </a:custGeom>
          <a:blipFill>
            <a:blip r:embed="rId6">
              <a:extLst>
                <a:ext uri="{96DAC541-7B7A-43D3-8B79-37D633B846F1}">
                  <asvg:svgBlip xmlns:asvg="http://schemas.microsoft.com/office/drawing/2016/SVG/main" r:embed="rId7"/>
                </a:ext>
              </a:extLst>
            </a:blip>
            <a:stretch>
              <a:fillRect l="0" t="-116286" r="-179270" b="0"/>
            </a:stretch>
          </a:blipFill>
        </p:spPr>
      </p:sp>
      <p:sp>
        <p:nvSpPr>
          <p:cNvPr name="TextBox 27" id="27"/>
          <p:cNvSpPr txBox="true"/>
          <p:nvPr/>
        </p:nvSpPr>
        <p:spPr>
          <a:xfrm rot="0">
            <a:off x="2588297" y="4458648"/>
            <a:ext cx="5693100" cy="2130068"/>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Welc</a:t>
            </a:r>
            <a:r>
              <a:rPr lang="en-US" sz="2000">
                <a:solidFill>
                  <a:srgbClr val="280600"/>
                </a:solidFill>
                <a:latin typeface="Poppins"/>
                <a:ea typeface="Poppins"/>
                <a:cs typeface="Poppins"/>
                <a:sym typeface="Poppins"/>
              </a:rPr>
              <a:t>ome to my portfolio! I’m Estelle Darcy, a creative and passionate graphic designer specializing in branding, visual storytelling, and digital design. Explore my journey and discover projects that highlight my creativity and design expertise.</a:t>
            </a:r>
          </a:p>
        </p:txBody>
      </p:sp>
      <p:sp>
        <p:nvSpPr>
          <p:cNvPr name="TextBox 28" id="28"/>
          <p:cNvSpPr txBox="true"/>
          <p:nvPr/>
        </p:nvSpPr>
        <p:spPr>
          <a:xfrm rot="0">
            <a:off x="2588297" y="2762898"/>
            <a:ext cx="3628847" cy="1087120"/>
          </a:xfrm>
          <a:prstGeom prst="rect">
            <a:avLst/>
          </a:prstGeom>
        </p:spPr>
        <p:txBody>
          <a:bodyPr anchor="t" rtlCol="false" tIns="0" lIns="0" bIns="0" rIns="0">
            <a:spAutoFit/>
          </a:bodyPr>
          <a:lstStyle/>
          <a:p>
            <a:pPr algn="l">
              <a:lnSpc>
                <a:spcPts val="6800"/>
              </a:lnSpc>
            </a:pPr>
            <a:r>
              <a:rPr lang="en-US" sz="6800" b="true">
                <a:solidFill>
                  <a:srgbClr val="280600"/>
                </a:solidFill>
                <a:latin typeface="Agrandir Bold"/>
                <a:ea typeface="Agrandir Bold"/>
                <a:cs typeface="Agrandir Bold"/>
                <a:sym typeface="Agrandir Bold"/>
              </a:rPr>
              <a:t>Hello!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2503713" y="-2731538"/>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26988" y="1028700"/>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3964" y="-1745510"/>
            <a:ext cx="4824756" cy="4824756"/>
          </a:xfrm>
          <a:custGeom>
            <a:avLst/>
            <a:gdLst/>
            <a:ahLst/>
            <a:cxnLst/>
            <a:rect r="r" b="b" t="t" l="l"/>
            <a:pathLst>
              <a:path h="4824756" w="4824756">
                <a:moveTo>
                  <a:pt x="0" y="0"/>
                </a:moveTo>
                <a:lnTo>
                  <a:pt x="4824756" y="0"/>
                </a:lnTo>
                <a:lnTo>
                  <a:pt x="4824756" y="4824755"/>
                </a:lnTo>
                <a:lnTo>
                  <a:pt x="0" y="4824755"/>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676738" y="2014727"/>
            <a:ext cx="4824756" cy="4824756"/>
          </a:xfrm>
          <a:custGeom>
            <a:avLst/>
            <a:gdLst/>
            <a:ahLst/>
            <a:cxnLst/>
            <a:rect r="r" b="b" t="t" l="l"/>
            <a:pathLst>
              <a:path h="4824756" w="4824756">
                <a:moveTo>
                  <a:pt x="0" y="0"/>
                </a:moveTo>
                <a:lnTo>
                  <a:pt x="4824756" y="0"/>
                </a:lnTo>
                <a:lnTo>
                  <a:pt x="4824756" y="4824756"/>
                </a:lnTo>
                <a:lnTo>
                  <a:pt x="0" y="482475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77933" y="5056221"/>
            <a:ext cx="14932134" cy="5968596"/>
            <a:chOff x="0" y="0"/>
            <a:chExt cx="2268748" cy="906852"/>
          </a:xfrm>
        </p:grpSpPr>
        <p:sp>
          <p:nvSpPr>
            <p:cNvPr name="Freeform 7" id="7"/>
            <p:cNvSpPr/>
            <p:nvPr/>
          </p:nvSpPr>
          <p:spPr>
            <a:xfrm flipH="false" flipV="false" rot="0">
              <a:off x="0" y="0"/>
              <a:ext cx="2268748" cy="906852"/>
            </a:xfrm>
            <a:custGeom>
              <a:avLst/>
              <a:gdLst/>
              <a:ahLst/>
              <a:cxnLst/>
              <a:rect r="r" b="b" t="t" l="l"/>
              <a:pathLst>
                <a:path h="906852" w="2268748">
                  <a:moveTo>
                    <a:pt x="26961" y="0"/>
                  </a:moveTo>
                  <a:lnTo>
                    <a:pt x="2241787" y="0"/>
                  </a:lnTo>
                  <a:cubicBezTo>
                    <a:pt x="2248938" y="0"/>
                    <a:pt x="2255795" y="2840"/>
                    <a:pt x="2260851" y="7897"/>
                  </a:cubicBezTo>
                  <a:cubicBezTo>
                    <a:pt x="2265907" y="12953"/>
                    <a:pt x="2268748" y="19810"/>
                    <a:pt x="2268748" y="26961"/>
                  </a:cubicBezTo>
                  <a:lnTo>
                    <a:pt x="2268748" y="879892"/>
                  </a:lnTo>
                  <a:cubicBezTo>
                    <a:pt x="2268748" y="887042"/>
                    <a:pt x="2265907" y="893900"/>
                    <a:pt x="2260851" y="898956"/>
                  </a:cubicBezTo>
                  <a:cubicBezTo>
                    <a:pt x="2255795" y="904012"/>
                    <a:pt x="2248938" y="906852"/>
                    <a:pt x="2241787" y="906852"/>
                  </a:cubicBezTo>
                  <a:lnTo>
                    <a:pt x="26961" y="906852"/>
                  </a:lnTo>
                  <a:cubicBezTo>
                    <a:pt x="19810" y="906852"/>
                    <a:pt x="12953" y="904012"/>
                    <a:pt x="7897" y="898956"/>
                  </a:cubicBezTo>
                  <a:cubicBezTo>
                    <a:pt x="2840" y="893900"/>
                    <a:pt x="0" y="887042"/>
                    <a:pt x="0" y="879892"/>
                  </a:cubicBezTo>
                  <a:lnTo>
                    <a:pt x="0" y="26961"/>
                  </a:lnTo>
                  <a:cubicBezTo>
                    <a:pt x="0" y="19810"/>
                    <a:pt x="2840" y="12953"/>
                    <a:pt x="7897" y="7897"/>
                  </a:cubicBezTo>
                  <a:cubicBezTo>
                    <a:pt x="12953" y="2840"/>
                    <a:pt x="19810" y="0"/>
                    <a:pt x="26961" y="0"/>
                  </a:cubicBezTo>
                  <a:close/>
                </a:path>
              </a:pathLst>
            </a:custGeom>
            <a:blipFill>
              <a:blip r:embed="rId4"/>
              <a:stretch>
                <a:fillRect l="0" t="-33392" r="0" b="-33392"/>
              </a:stretch>
            </a:blipFill>
            <a:ln w="57150" cap="rnd">
              <a:solidFill>
                <a:srgbClr val="280600"/>
              </a:solidFill>
              <a:prstDash val="solid"/>
              <a:round/>
            </a:ln>
          </p:spPr>
        </p:sp>
      </p:grpSp>
      <p:sp>
        <p:nvSpPr>
          <p:cNvPr name="TextBox 8" id="8"/>
          <p:cNvSpPr txBox="true"/>
          <p:nvPr/>
        </p:nvSpPr>
        <p:spPr>
          <a:xfrm rot="0">
            <a:off x="1915991" y="1580515"/>
            <a:ext cx="5556588" cy="1944370"/>
          </a:xfrm>
          <a:prstGeom prst="rect">
            <a:avLst/>
          </a:prstGeom>
        </p:spPr>
        <p:txBody>
          <a:bodyPr anchor="t" rtlCol="false" tIns="0" lIns="0" bIns="0" rIns="0">
            <a:spAutoFit/>
          </a:bodyPr>
          <a:lstStyle/>
          <a:p>
            <a:pPr algn="l">
              <a:lnSpc>
                <a:spcPts val="6800"/>
              </a:lnSpc>
            </a:pPr>
            <a:r>
              <a:rPr lang="en-US" sz="6800" b="true">
                <a:solidFill>
                  <a:srgbClr val="280600"/>
                </a:solidFill>
                <a:latin typeface="Agrandir Bold"/>
                <a:ea typeface="Agrandir Bold"/>
                <a:cs typeface="Agrandir Bold"/>
                <a:sym typeface="Agrandir Bold"/>
              </a:rPr>
              <a:t>Education Background</a:t>
            </a:r>
          </a:p>
        </p:txBody>
      </p:sp>
      <p:grpSp>
        <p:nvGrpSpPr>
          <p:cNvPr name="Group 9" id="9"/>
          <p:cNvGrpSpPr/>
          <p:nvPr/>
        </p:nvGrpSpPr>
        <p:grpSpPr>
          <a:xfrm rot="1082107">
            <a:off x="17166601" y="-537184"/>
            <a:ext cx="4848356" cy="8724736"/>
            <a:chOff x="0" y="0"/>
            <a:chExt cx="1276933" cy="2297873"/>
          </a:xfrm>
        </p:grpSpPr>
        <p:sp>
          <p:nvSpPr>
            <p:cNvPr name="Freeform 10" id="10"/>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1" id="11"/>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1540481">
            <a:off x="-2930039" y="5970569"/>
            <a:ext cx="4848356" cy="8724736"/>
            <a:chOff x="0" y="0"/>
            <a:chExt cx="1276933" cy="2297873"/>
          </a:xfrm>
        </p:grpSpPr>
        <p:sp>
          <p:nvSpPr>
            <p:cNvPr name="Freeform 13" id="13"/>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4" id="14"/>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1082107">
            <a:off x="15935824" y="-3310752"/>
            <a:ext cx="4848356" cy="8724736"/>
            <a:chOff x="0" y="0"/>
            <a:chExt cx="1276933" cy="2297873"/>
          </a:xfrm>
        </p:grpSpPr>
        <p:sp>
          <p:nvSpPr>
            <p:cNvPr name="Freeform 16" id="16"/>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7" id="17"/>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1540481">
            <a:off x="-3781172" y="3057999"/>
            <a:ext cx="4848356" cy="8724736"/>
            <a:chOff x="0" y="0"/>
            <a:chExt cx="1276933" cy="2297873"/>
          </a:xfrm>
        </p:grpSpPr>
        <p:sp>
          <p:nvSpPr>
            <p:cNvPr name="Freeform 19" id="19"/>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0" id="20"/>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8840280" y="2251446"/>
            <a:ext cx="5039582"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Focus </a:t>
            </a:r>
            <a:r>
              <a:rPr lang="en-US" sz="2000">
                <a:solidFill>
                  <a:srgbClr val="280600"/>
                </a:solidFill>
                <a:latin typeface="Poppins"/>
                <a:ea typeface="Poppins"/>
                <a:cs typeface="Poppins"/>
                <a:sym typeface="Poppins"/>
              </a:rPr>
              <a:t>on Visual Communication, Typography, Branding, and User Interface Design</a:t>
            </a:r>
          </a:p>
        </p:txBody>
      </p:sp>
      <p:sp>
        <p:nvSpPr>
          <p:cNvPr name="TextBox 22" id="22"/>
          <p:cNvSpPr txBox="true"/>
          <p:nvPr/>
        </p:nvSpPr>
        <p:spPr>
          <a:xfrm rot="0">
            <a:off x="8840280" y="3372042"/>
            <a:ext cx="3697425" cy="368240"/>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280600"/>
                </a:solidFill>
                <a:latin typeface="Poppins"/>
                <a:ea typeface="Poppins"/>
                <a:cs typeface="Poppins"/>
                <a:sym typeface="Poppins"/>
              </a:rPr>
              <a:t>Graduated with Honors</a:t>
            </a:r>
          </a:p>
        </p:txBody>
      </p:sp>
      <p:sp>
        <p:nvSpPr>
          <p:cNvPr name="TextBox 23" id="23"/>
          <p:cNvSpPr txBox="true"/>
          <p:nvPr/>
        </p:nvSpPr>
        <p:spPr>
          <a:xfrm rot="0">
            <a:off x="8840280" y="1355592"/>
            <a:ext cx="5464799" cy="844034"/>
          </a:xfrm>
          <a:prstGeom prst="rect">
            <a:avLst/>
          </a:prstGeom>
        </p:spPr>
        <p:txBody>
          <a:bodyPr anchor="t" rtlCol="false" tIns="0" lIns="0" bIns="0" rIns="0">
            <a:spAutoFit/>
          </a:bodyPr>
          <a:lstStyle/>
          <a:p>
            <a:pPr algn="l">
              <a:lnSpc>
                <a:spcPts val="3359"/>
              </a:lnSpc>
            </a:pPr>
            <a:r>
              <a:rPr lang="en-US" sz="2400" b="true">
                <a:solidFill>
                  <a:srgbClr val="280600"/>
                </a:solidFill>
                <a:latin typeface="Poppins Bold"/>
                <a:ea typeface="Poppins Bold"/>
                <a:cs typeface="Poppins Bold"/>
                <a:sym typeface="Poppins Bold"/>
              </a:rPr>
              <a:t>Bachel</a:t>
            </a:r>
            <a:r>
              <a:rPr lang="en-US" sz="2400" b="true">
                <a:solidFill>
                  <a:srgbClr val="280600"/>
                </a:solidFill>
                <a:latin typeface="Poppins Bold"/>
                <a:ea typeface="Poppins Bold"/>
                <a:cs typeface="Poppins Bold"/>
                <a:sym typeface="Poppins Bold"/>
              </a:rPr>
              <a:t>or of Arts in Graphic Design – University B, 2018</a:t>
            </a:r>
          </a:p>
        </p:txBody>
      </p:sp>
      <p:sp>
        <p:nvSpPr>
          <p:cNvPr name="Freeform 24" id="24"/>
          <p:cNvSpPr/>
          <p:nvPr/>
        </p:nvSpPr>
        <p:spPr>
          <a:xfrm flipH="false" flipV="false" rot="0">
            <a:off x="13879861" y="425161"/>
            <a:ext cx="1309181" cy="483413"/>
          </a:xfrm>
          <a:custGeom>
            <a:avLst/>
            <a:gdLst/>
            <a:ahLst/>
            <a:cxnLst/>
            <a:rect r="r" b="b" t="t" l="l"/>
            <a:pathLst>
              <a:path h="483413" w="1309181">
                <a:moveTo>
                  <a:pt x="0" y="0"/>
                </a:moveTo>
                <a:lnTo>
                  <a:pt x="1309182" y="0"/>
                </a:lnTo>
                <a:lnTo>
                  <a:pt x="1309182" y="483413"/>
                </a:lnTo>
                <a:lnTo>
                  <a:pt x="0" y="483413"/>
                </a:lnTo>
                <a:lnTo>
                  <a:pt x="0" y="0"/>
                </a:lnTo>
                <a:close/>
              </a:path>
            </a:pathLst>
          </a:custGeom>
          <a:blipFill>
            <a:blip r:embed="rId5">
              <a:extLst>
                <a:ext uri="{96DAC541-7B7A-43D3-8B79-37D633B846F1}">
                  <asvg:svgBlip xmlns:asvg="http://schemas.microsoft.com/office/drawing/2016/SVG/main" r:embed="rId6"/>
                </a:ext>
              </a:extLst>
            </a:blip>
            <a:stretch>
              <a:fillRect l="0" t="-116286" r="-45930" b="0"/>
            </a:stretch>
          </a:blipFill>
        </p:spPr>
      </p:sp>
      <p:sp>
        <p:nvSpPr>
          <p:cNvPr name="Freeform 25" id="25"/>
          <p:cNvSpPr/>
          <p:nvPr/>
        </p:nvSpPr>
        <p:spPr>
          <a:xfrm flipH="false" flipV="false" rot="0">
            <a:off x="3861590" y="4010607"/>
            <a:ext cx="589406" cy="416498"/>
          </a:xfrm>
          <a:custGeom>
            <a:avLst/>
            <a:gdLst/>
            <a:ahLst/>
            <a:cxnLst/>
            <a:rect r="r" b="b" t="t" l="l"/>
            <a:pathLst>
              <a:path h="416498" w="589406">
                <a:moveTo>
                  <a:pt x="0" y="0"/>
                </a:moveTo>
                <a:lnTo>
                  <a:pt x="589405" y="0"/>
                </a:lnTo>
                <a:lnTo>
                  <a:pt x="589405" y="416498"/>
                </a:lnTo>
                <a:lnTo>
                  <a:pt x="0" y="416498"/>
                </a:lnTo>
                <a:lnTo>
                  <a:pt x="0" y="0"/>
                </a:lnTo>
                <a:close/>
              </a:path>
            </a:pathLst>
          </a:custGeom>
          <a:blipFill>
            <a:blip r:embed="rId5">
              <a:extLst>
                <a:ext uri="{96DAC541-7B7A-43D3-8B79-37D633B846F1}">
                  <asvg:svgBlip xmlns:asvg="http://schemas.microsoft.com/office/drawing/2016/SVG/main" r:embed="rId6"/>
                </a:ext>
              </a:extLst>
            </a:blip>
            <a:stretch>
              <a:fillRect l="0" t="-116286" r="-179270" b="0"/>
            </a:stretch>
          </a:blipFill>
        </p:spPr>
      </p:sp>
      <p:sp>
        <p:nvSpPr>
          <p:cNvPr name="Freeform 26" id="26"/>
          <p:cNvSpPr/>
          <p:nvPr/>
        </p:nvSpPr>
        <p:spPr>
          <a:xfrm flipH="false" flipV="false" rot="0">
            <a:off x="663711" y="666867"/>
            <a:ext cx="589406" cy="416498"/>
          </a:xfrm>
          <a:custGeom>
            <a:avLst/>
            <a:gdLst/>
            <a:ahLst/>
            <a:cxnLst/>
            <a:rect r="r" b="b" t="t" l="l"/>
            <a:pathLst>
              <a:path h="416498" w="589406">
                <a:moveTo>
                  <a:pt x="0" y="0"/>
                </a:moveTo>
                <a:lnTo>
                  <a:pt x="589406" y="0"/>
                </a:lnTo>
                <a:lnTo>
                  <a:pt x="589406" y="416499"/>
                </a:lnTo>
                <a:lnTo>
                  <a:pt x="0" y="416499"/>
                </a:lnTo>
                <a:lnTo>
                  <a:pt x="0" y="0"/>
                </a:lnTo>
                <a:close/>
              </a:path>
            </a:pathLst>
          </a:custGeom>
          <a:blipFill>
            <a:blip r:embed="rId5">
              <a:extLst>
                <a:ext uri="{96DAC541-7B7A-43D3-8B79-37D633B846F1}">
                  <asvg:svgBlip xmlns:asvg="http://schemas.microsoft.com/office/drawing/2016/SVG/main" r:embed="rId6"/>
                </a:ext>
              </a:extLst>
            </a:blip>
            <a:stretch>
              <a:fillRect l="0" t="-116286" r="-179270" b="0"/>
            </a:stretch>
          </a:blipFill>
        </p:spPr>
      </p:sp>
      <p:sp>
        <p:nvSpPr>
          <p:cNvPr name="Freeform 27" id="27"/>
          <p:cNvSpPr/>
          <p:nvPr/>
        </p:nvSpPr>
        <p:spPr>
          <a:xfrm flipH="false" flipV="false" rot="0">
            <a:off x="12730691" y="4427105"/>
            <a:ext cx="589406" cy="416498"/>
          </a:xfrm>
          <a:custGeom>
            <a:avLst/>
            <a:gdLst/>
            <a:ahLst/>
            <a:cxnLst/>
            <a:rect r="r" b="b" t="t" l="l"/>
            <a:pathLst>
              <a:path h="416498" w="589406">
                <a:moveTo>
                  <a:pt x="0" y="0"/>
                </a:moveTo>
                <a:lnTo>
                  <a:pt x="589405" y="0"/>
                </a:lnTo>
                <a:lnTo>
                  <a:pt x="589405" y="416498"/>
                </a:lnTo>
                <a:lnTo>
                  <a:pt x="0" y="416498"/>
                </a:lnTo>
                <a:lnTo>
                  <a:pt x="0" y="0"/>
                </a:lnTo>
                <a:close/>
              </a:path>
            </a:pathLst>
          </a:custGeom>
          <a:blipFill>
            <a:blip r:embed="rId5">
              <a:extLst>
                <a:ext uri="{96DAC541-7B7A-43D3-8B79-37D633B846F1}">
                  <asvg:svgBlip xmlns:asvg="http://schemas.microsoft.com/office/drawing/2016/SVG/main" r:embed="rId6"/>
                </a:ext>
              </a:extLst>
            </a:blip>
            <a:stretch>
              <a:fillRect l="0" t="-116286" r="-17927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1813794" y="-2163353"/>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06621" y="6572348"/>
            <a:ext cx="6796810" cy="6796810"/>
          </a:xfrm>
          <a:custGeom>
            <a:avLst/>
            <a:gdLst/>
            <a:ahLst/>
            <a:cxnLst/>
            <a:rect r="r" b="b" t="t" l="l"/>
            <a:pathLst>
              <a:path h="6796810" w="6796810">
                <a:moveTo>
                  <a:pt x="0" y="0"/>
                </a:moveTo>
                <a:lnTo>
                  <a:pt x="6796810" y="0"/>
                </a:lnTo>
                <a:lnTo>
                  <a:pt x="6796810" y="6796810"/>
                </a:lnTo>
                <a:lnTo>
                  <a:pt x="0" y="679681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63543" y="-1177326"/>
            <a:ext cx="4824756" cy="4824756"/>
          </a:xfrm>
          <a:custGeom>
            <a:avLst/>
            <a:gdLst/>
            <a:ahLst/>
            <a:cxnLst/>
            <a:rect r="r" b="b" t="t" l="l"/>
            <a:pathLst>
              <a:path h="4824756" w="4824756">
                <a:moveTo>
                  <a:pt x="0" y="0"/>
                </a:moveTo>
                <a:lnTo>
                  <a:pt x="4824756" y="0"/>
                </a:lnTo>
                <a:lnTo>
                  <a:pt x="4824756" y="4824755"/>
                </a:lnTo>
                <a:lnTo>
                  <a:pt x="0" y="4824755"/>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356371" y="7558375"/>
            <a:ext cx="4824756" cy="4824756"/>
          </a:xfrm>
          <a:custGeom>
            <a:avLst/>
            <a:gdLst/>
            <a:ahLst/>
            <a:cxnLst/>
            <a:rect r="r" b="b" t="t" l="l"/>
            <a:pathLst>
              <a:path h="4824756" w="4824756">
                <a:moveTo>
                  <a:pt x="0" y="0"/>
                </a:moveTo>
                <a:lnTo>
                  <a:pt x="4824756" y="0"/>
                </a:lnTo>
                <a:lnTo>
                  <a:pt x="4824756" y="4824756"/>
                </a:lnTo>
                <a:lnTo>
                  <a:pt x="0" y="482475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411314" y="1397911"/>
            <a:ext cx="10286523" cy="3912018"/>
            <a:chOff x="0" y="0"/>
            <a:chExt cx="2007372" cy="763414"/>
          </a:xfrm>
        </p:grpSpPr>
        <p:sp>
          <p:nvSpPr>
            <p:cNvPr name="Freeform 7" id="7"/>
            <p:cNvSpPr/>
            <p:nvPr/>
          </p:nvSpPr>
          <p:spPr>
            <a:xfrm flipH="false" flipV="false" rot="0">
              <a:off x="0" y="0"/>
              <a:ext cx="2007372" cy="763414"/>
            </a:xfrm>
            <a:custGeom>
              <a:avLst/>
              <a:gdLst/>
              <a:ahLst/>
              <a:cxnLst/>
              <a:rect r="r" b="b" t="t" l="l"/>
              <a:pathLst>
                <a:path h="763414" w="2007372">
                  <a:moveTo>
                    <a:pt x="45158" y="0"/>
                  </a:moveTo>
                  <a:lnTo>
                    <a:pt x="1962215" y="0"/>
                  </a:lnTo>
                  <a:cubicBezTo>
                    <a:pt x="1974191" y="0"/>
                    <a:pt x="1985677" y="4758"/>
                    <a:pt x="1994146" y="13226"/>
                  </a:cubicBezTo>
                  <a:cubicBezTo>
                    <a:pt x="2002615" y="21695"/>
                    <a:pt x="2007372" y="33181"/>
                    <a:pt x="2007372" y="45158"/>
                  </a:cubicBezTo>
                  <a:lnTo>
                    <a:pt x="2007372" y="718256"/>
                  </a:lnTo>
                  <a:cubicBezTo>
                    <a:pt x="2007372" y="730233"/>
                    <a:pt x="2002615" y="741719"/>
                    <a:pt x="1994146" y="750188"/>
                  </a:cubicBezTo>
                  <a:cubicBezTo>
                    <a:pt x="1985677" y="758656"/>
                    <a:pt x="1974191" y="763414"/>
                    <a:pt x="1962215" y="763414"/>
                  </a:cubicBezTo>
                  <a:lnTo>
                    <a:pt x="45158" y="763414"/>
                  </a:lnTo>
                  <a:cubicBezTo>
                    <a:pt x="33181" y="763414"/>
                    <a:pt x="21695" y="758656"/>
                    <a:pt x="13226" y="750188"/>
                  </a:cubicBezTo>
                  <a:cubicBezTo>
                    <a:pt x="4758" y="741719"/>
                    <a:pt x="0" y="730233"/>
                    <a:pt x="0" y="718256"/>
                  </a:cubicBezTo>
                  <a:lnTo>
                    <a:pt x="0" y="45158"/>
                  </a:lnTo>
                  <a:cubicBezTo>
                    <a:pt x="0" y="33181"/>
                    <a:pt x="4758" y="21695"/>
                    <a:pt x="13226" y="13226"/>
                  </a:cubicBezTo>
                  <a:cubicBezTo>
                    <a:pt x="21695" y="4758"/>
                    <a:pt x="33181" y="0"/>
                    <a:pt x="45158" y="0"/>
                  </a:cubicBezTo>
                  <a:close/>
                </a:path>
              </a:pathLst>
            </a:custGeom>
            <a:blipFill>
              <a:blip r:embed="rId4"/>
              <a:stretch>
                <a:fillRect l="0" t="-48605" r="0" b="-48605"/>
              </a:stretch>
            </a:blipFill>
            <a:ln w="57150" cap="rnd">
              <a:solidFill>
                <a:srgbClr val="280600"/>
              </a:solidFill>
              <a:prstDash val="solid"/>
              <a:round/>
            </a:ln>
          </p:spPr>
        </p:sp>
      </p:grpSp>
      <p:grpSp>
        <p:nvGrpSpPr>
          <p:cNvPr name="Group 8" id="8"/>
          <p:cNvGrpSpPr/>
          <p:nvPr/>
        </p:nvGrpSpPr>
        <p:grpSpPr>
          <a:xfrm rot="0">
            <a:off x="5418875" y="5721906"/>
            <a:ext cx="995232" cy="99523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10" id="10"/>
            <p:cNvSpPr txBox="true"/>
            <p:nvPr/>
          </p:nvSpPr>
          <p:spPr>
            <a:xfrm>
              <a:off x="76200" y="-9525"/>
              <a:ext cx="660400" cy="746125"/>
            </a:xfrm>
            <a:prstGeom prst="rect">
              <a:avLst/>
            </a:prstGeom>
          </p:spPr>
          <p:txBody>
            <a:bodyPr anchor="ctr" rtlCol="false" tIns="61560" lIns="61560" bIns="61560" rIns="61560"/>
            <a:lstStyle/>
            <a:p>
              <a:pPr algn="ctr">
                <a:lnSpc>
                  <a:spcPts val="2239"/>
                </a:lnSpc>
              </a:pPr>
            </a:p>
          </p:txBody>
        </p:sp>
      </p:grpSp>
      <p:sp>
        <p:nvSpPr>
          <p:cNvPr name="Freeform 11" id="11"/>
          <p:cNvSpPr/>
          <p:nvPr/>
        </p:nvSpPr>
        <p:spPr>
          <a:xfrm flipH="false" flipV="false" rot="0">
            <a:off x="5676918" y="5979949"/>
            <a:ext cx="479147" cy="479147"/>
          </a:xfrm>
          <a:custGeom>
            <a:avLst/>
            <a:gdLst/>
            <a:ahLst/>
            <a:cxnLst/>
            <a:rect r="r" b="b" t="t" l="l"/>
            <a:pathLst>
              <a:path h="479147" w="479147">
                <a:moveTo>
                  <a:pt x="0" y="0"/>
                </a:moveTo>
                <a:lnTo>
                  <a:pt x="479146" y="0"/>
                </a:lnTo>
                <a:lnTo>
                  <a:pt x="479146" y="479146"/>
                </a:lnTo>
                <a:lnTo>
                  <a:pt x="0" y="47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3352788" y="5721906"/>
            <a:ext cx="995232" cy="9952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14" id="14"/>
            <p:cNvSpPr txBox="true"/>
            <p:nvPr/>
          </p:nvSpPr>
          <p:spPr>
            <a:xfrm>
              <a:off x="76200" y="-9525"/>
              <a:ext cx="660400" cy="746125"/>
            </a:xfrm>
            <a:prstGeom prst="rect">
              <a:avLst/>
            </a:prstGeom>
          </p:spPr>
          <p:txBody>
            <a:bodyPr anchor="ctr" rtlCol="false" tIns="61560" lIns="61560" bIns="61560" rIns="61560"/>
            <a:lstStyle/>
            <a:p>
              <a:pPr algn="ctr">
                <a:lnSpc>
                  <a:spcPts val="2239"/>
                </a:lnSpc>
              </a:pPr>
            </a:p>
          </p:txBody>
        </p:sp>
      </p:grpSp>
      <p:sp>
        <p:nvSpPr>
          <p:cNvPr name="Freeform 15" id="15"/>
          <p:cNvSpPr/>
          <p:nvPr/>
        </p:nvSpPr>
        <p:spPr>
          <a:xfrm flipH="false" flipV="false" rot="0">
            <a:off x="13610831" y="5979949"/>
            <a:ext cx="479147" cy="479147"/>
          </a:xfrm>
          <a:custGeom>
            <a:avLst/>
            <a:gdLst/>
            <a:ahLst/>
            <a:cxnLst/>
            <a:rect r="r" b="b" t="t" l="l"/>
            <a:pathLst>
              <a:path h="479147" w="479147">
                <a:moveTo>
                  <a:pt x="0" y="0"/>
                </a:moveTo>
                <a:lnTo>
                  <a:pt x="479146" y="0"/>
                </a:lnTo>
                <a:lnTo>
                  <a:pt x="479146" y="479146"/>
                </a:lnTo>
                <a:lnTo>
                  <a:pt x="0" y="47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433925" y="5721906"/>
            <a:ext cx="995232" cy="99523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18" id="18"/>
            <p:cNvSpPr txBox="true"/>
            <p:nvPr/>
          </p:nvSpPr>
          <p:spPr>
            <a:xfrm>
              <a:off x="76200" y="-9525"/>
              <a:ext cx="660400" cy="746125"/>
            </a:xfrm>
            <a:prstGeom prst="rect">
              <a:avLst/>
            </a:prstGeom>
          </p:spPr>
          <p:txBody>
            <a:bodyPr anchor="ctr" rtlCol="false" tIns="61560" lIns="61560" bIns="61560" rIns="61560"/>
            <a:lstStyle/>
            <a:p>
              <a:pPr algn="ctr">
                <a:lnSpc>
                  <a:spcPts val="2239"/>
                </a:lnSpc>
              </a:pPr>
            </a:p>
          </p:txBody>
        </p:sp>
      </p:grpSp>
      <p:sp>
        <p:nvSpPr>
          <p:cNvPr name="Freeform 19" id="19"/>
          <p:cNvSpPr/>
          <p:nvPr/>
        </p:nvSpPr>
        <p:spPr>
          <a:xfrm flipH="false" flipV="false" rot="0">
            <a:off x="1691968" y="5979949"/>
            <a:ext cx="479147" cy="479147"/>
          </a:xfrm>
          <a:custGeom>
            <a:avLst/>
            <a:gdLst/>
            <a:ahLst/>
            <a:cxnLst/>
            <a:rect r="r" b="b" t="t" l="l"/>
            <a:pathLst>
              <a:path h="479147" w="479147">
                <a:moveTo>
                  <a:pt x="0" y="0"/>
                </a:moveTo>
                <a:lnTo>
                  <a:pt x="479146" y="0"/>
                </a:lnTo>
                <a:lnTo>
                  <a:pt x="479146" y="479146"/>
                </a:lnTo>
                <a:lnTo>
                  <a:pt x="0" y="47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9367838" y="5721906"/>
            <a:ext cx="995232" cy="9952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22" id="22"/>
            <p:cNvSpPr txBox="true"/>
            <p:nvPr/>
          </p:nvSpPr>
          <p:spPr>
            <a:xfrm>
              <a:off x="76200" y="-9525"/>
              <a:ext cx="660400" cy="746125"/>
            </a:xfrm>
            <a:prstGeom prst="rect">
              <a:avLst/>
            </a:prstGeom>
          </p:spPr>
          <p:txBody>
            <a:bodyPr anchor="ctr" rtlCol="false" tIns="61560" lIns="61560" bIns="61560" rIns="61560"/>
            <a:lstStyle/>
            <a:p>
              <a:pPr algn="ctr">
                <a:lnSpc>
                  <a:spcPts val="2239"/>
                </a:lnSpc>
              </a:pPr>
            </a:p>
          </p:txBody>
        </p:sp>
      </p:grpSp>
      <p:sp>
        <p:nvSpPr>
          <p:cNvPr name="Freeform 23" id="23"/>
          <p:cNvSpPr/>
          <p:nvPr/>
        </p:nvSpPr>
        <p:spPr>
          <a:xfrm flipH="false" flipV="false" rot="0">
            <a:off x="9625881" y="5979949"/>
            <a:ext cx="479147" cy="479147"/>
          </a:xfrm>
          <a:custGeom>
            <a:avLst/>
            <a:gdLst/>
            <a:ahLst/>
            <a:cxnLst/>
            <a:rect r="r" b="b" t="t" l="l"/>
            <a:pathLst>
              <a:path h="479147" w="479147">
                <a:moveTo>
                  <a:pt x="0" y="0"/>
                </a:moveTo>
                <a:lnTo>
                  <a:pt x="479146" y="0"/>
                </a:lnTo>
                <a:lnTo>
                  <a:pt x="479146" y="479146"/>
                </a:lnTo>
                <a:lnTo>
                  <a:pt x="0" y="47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1082107">
            <a:off x="16552237" y="-1946884"/>
            <a:ext cx="4848356" cy="8724736"/>
            <a:chOff x="0" y="0"/>
            <a:chExt cx="1276933" cy="2297873"/>
          </a:xfrm>
        </p:grpSpPr>
        <p:sp>
          <p:nvSpPr>
            <p:cNvPr name="Freeform 25" id="25"/>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26" id="26"/>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1082107">
            <a:off x="15321459" y="-4720452"/>
            <a:ext cx="4848356" cy="8724736"/>
            <a:chOff x="0" y="0"/>
            <a:chExt cx="1276933" cy="2297873"/>
          </a:xfrm>
        </p:grpSpPr>
        <p:sp>
          <p:nvSpPr>
            <p:cNvPr name="Freeform 28" id="28"/>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9" id="29"/>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TextBox 30" id="30"/>
          <p:cNvSpPr txBox="true"/>
          <p:nvPr/>
        </p:nvSpPr>
        <p:spPr>
          <a:xfrm rot="0">
            <a:off x="1590163" y="3088137"/>
            <a:ext cx="4482566" cy="2086610"/>
          </a:xfrm>
          <a:prstGeom prst="rect">
            <a:avLst/>
          </a:prstGeom>
        </p:spPr>
        <p:txBody>
          <a:bodyPr anchor="t" rtlCol="false" tIns="0" lIns="0" bIns="0" rIns="0">
            <a:spAutoFit/>
          </a:bodyPr>
          <a:lstStyle/>
          <a:p>
            <a:pPr algn="l" marL="0" indent="0" lvl="0">
              <a:lnSpc>
                <a:spcPts val="7480"/>
              </a:lnSpc>
              <a:spcBef>
                <a:spcPct val="0"/>
              </a:spcBef>
            </a:pPr>
            <a:r>
              <a:rPr lang="en-US" b="true" sz="6800">
                <a:solidFill>
                  <a:srgbClr val="280600"/>
                </a:solidFill>
                <a:latin typeface="Agrandir Bold"/>
                <a:ea typeface="Agrandir Bold"/>
                <a:cs typeface="Agrandir Bold"/>
                <a:sym typeface="Agrandir Bold"/>
              </a:rPr>
              <a:t>Pers</a:t>
            </a:r>
            <a:r>
              <a:rPr lang="en-US" b="true" sz="6800" strike="noStrike" u="none">
                <a:solidFill>
                  <a:srgbClr val="280600"/>
                </a:solidFill>
                <a:latin typeface="Agrandir Bold"/>
                <a:ea typeface="Agrandir Bold"/>
                <a:cs typeface="Agrandir Bold"/>
                <a:sym typeface="Agrandir Bold"/>
              </a:rPr>
              <a:t>o</a:t>
            </a:r>
            <a:r>
              <a:rPr lang="en-US" b="true" sz="6800" strike="noStrike" u="none">
                <a:solidFill>
                  <a:srgbClr val="280600"/>
                </a:solidFill>
                <a:latin typeface="Agrandir Bold"/>
                <a:ea typeface="Agrandir Bold"/>
                <a:cs typeface="Agrandir Bold"/>
                <a:sym typeface="Agrandir Bold"/>
              </a:rPr>
              <a:t>nal</a:t>
            </a:r>
            <a:r>
              <a:rPr lang="en-US" b="true" sz="6800" strike="noStrike" u="none">
                <a:solidFill>
                  <a:srgbClr val="280600"/>
                </a:solidFill>
                <a:latin typeface="Agrandir Bold"/>
                <a:ea typeface="Agrandir Bold"/>
                <a:cs typeface="Agrandir Bold"/>
                <a:sym typeface="Agrandir Bold"/>
              </a:rPr>
              <a:t> </a:t>
            </a:r>
            <a:r>
              <a:rPr lang="en-US" b="true" sz="6800" strike="noStrike" u="none">
                <a:solidFill>
                  <a:srgbClr val="280600"/>
                </a:solidFill>
                <a:latin typeface="Agrandir Bold"/>
                <a:ea typeface="Agrandir Bold"/>
                <a:cs typeface="Agrandir Bold"/>
                <a:sym typeface="Agrandir Bold"/>
              </a:rPr>
              <a:t>Sk</a:t>
            </a:r>
            <a:r>
              <a:rPr lang="en-US" b="true" sz="6800" strike="noStrike" u="none">
                <a:solidFill>
                  <a:srgbClr val="280600"/>
                </a:solidFill>
                <a:latin typeface="Agrandir Bold"/>
                <a:ea typeface="Agrandir Bold"/>
                <a:cs typeface="Agrandir Bold"/>
                <a:sym typeface="Agrandir Bold"/>
              </a:rPr>
              <a:t>i</a:t>
            </a:r>
            <a:r>
              <a:rPr lang="en-US" b="true" sz="6800" strike="noStrike" u="none">
                <a:solidFill>
                  <a:srgbClr val="280600"/>
                </a:solidFill>
                <a:latin typeface="Agrandir Bold"/>
                <a:ea typeface="Agrandir Bold"/>
                <a:cs typeface="Agrandir Bold"/>
                <a:sym typeface="Agrandir Bold"/>
              </a:rPr>
              <a:t>lls</a:t>
            </a:r>
          </a:p>
        </p:txBody>
      </p:sp>
      <p:sp>
        <p:nvSpPr>
          <p:cNvPr name="TextBox 31" id="31"/>
          <p:cNvSpPr txBox="true"/>
          <p:nvPr/>
        </p:nvSpPr>
        <p:spPr>
          <a:xfrm rot="0">
            <a:off x="1433925" y="7448836"/>
            <a:ext cx="3409978"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Skilled</a:t>
            </a:r>
            <a:r>
              <a:rPr lang="en-US" sz="2000" strike="noStrike" u="none">
                <a:solidFill>
                  <a:srgbClr val="280600"/>
                </a:solidFill>
                <a:latin typeface="Poppins"/>
                <a:ea typeface="Poppins"/>
                <a:cs typeface="Poppins"/>
                <a:sym typeface="Poppins"/>
              </a:rPr>
              <a:t> in creating unique and recognizable brand </a:t>
            </a:r>
            <a:r>
              <a:rPr lang="en-US" sz="2000" strike="noStrike" u="none">
                <a:solidFill>
                  <a:srgbClr val="280600"/>
                </a:solidFill>
                <a:latin typeface="Poppins"/>
                <a:ea typeface="Poppins"/>
                <a:cs typeface="Poppins"/>
                <a:sym typeface="Poppins"/>
              </a:rPr>
              <a:t>id</a:t>
            </a:r>
            <a:r>
              <a:rPr lang="en-US" sz="2000" strike="noStrike" u="none">
                <a:solidFill>
                  <a:srgbClr val="280600"/>
                </a:solidFill>
                <a:latin typeface="Poppins"/>
                <a:ea typeface="Poppins"/>
                <a:cs typeface="Poppins"/>
                <a:sym typeface="Poppins"/>
              </a:rPr>
              <a:t>e</a:t>
            </a:r>
            <a:r>
              <a:rPr lang="en-US" sz="2000" strike="noStrike" u="none">
                <a:solidFill>
                  <a:srgbClr val="280600"/>
                </a:solidFill>
                <a:latin typeface="Poppins"/>
                <a:ea typeface="Poppins"/>
                <a:cs typeface="Poppins"/>
                <a:sym typeface="Poppins"/>
              </a:rPr>
              <a:t>nt</a:t>
            </a:r>
            <a:r>
              <a:rPr lang="en-US" sz="2000" strike="noStrike" u="none">
                <a:solidFill>
                  <a:srgbClr val="280600"/>
                </a:solidFill>
                <a:latin typeface="Poppins"/>
                <a:ea typeface="Poppins"/>
                <a:cs typeface="Poppins"/>
                <a:sym typeface="Poppins"/>
              </a:rPr>
              <a:t>itie</a:t>
            </a:r>
            <a:r>
              <a:rPr lang="en-US" sz="2000" strike="noStrike" u="none">
                <a:solidFill>
                  <a:srgbClr val="280600"/>
                </a:solidFill>
                <a:latin typeface="Poppins"/>
                <a:ea typeface="Poppins"/>
                <a:cs typeface="Poppins"/>
                <a:sym typeface="Poppins"/>
              </a:rPr>
              <a:t>s</a:t>
            </a:r>
            <a:r>
              <a:rPr lang="en-US" sz="2000" strike="noStrike" u="none">
                <a:solidFill>
                  <a:srgbClr val="280600"/>
                </a:solidFill>
                <a:latin typeface="Poppins"/>
                <a:ea typeface="Poppins"/>
                <a:cs typeface="Poppins"/>
                <a:sym typeface="Poppins"/>
              </a:rPr>
              <a:t>.</a:t>
            </a:r>
          </a:p>
        </p:txBody>
      </p:sp>
      <p:sp>
        <p:nvSpPr>
          <p:cNvPr name="TextBox 32" id="32"/>
          <p:cNvSpPr txBox="true"/>
          <p:nvPr/>
        </p:nvSpPr>
        <p:spPr>
          <a:xfrm rot="0">
            <a:off x="9367838" y="7448836"/>
            <a:ext cx="3409978"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Proficient</a:t>
            </a:r>
            <a:r>
              <a:rPr lang="en-US" sz="2000" strike="noStrike" u="none">
                <a:solidFill>
                  <a:srgbClr val="280600"/>
                </a:solidFill>
                <a:latin typeface="Poppins"/>
                <a:ea typeface="Poppins"/>
                <a:cs typeface="Poppins"/>
                <a:sym typeface="Poppins"/>
              </a:rPr>
              <a:t> in creating hand-drawn and digit</a:t>
            </a:r>
            <a:r>
              <a:rPr lang="en-US" sz="2000" strike="noStrike" u="none">
                <a:solidFill>
                  <a:srgbClr val="280600"/>
                </a:solidFill>
                <a:latin typeface="Poppins"/>
                <a:ea typeface="Poppins"/>
                <a:cs typeface="Poppins"/>
                <a:sym typeface="Poppins"/>
              </a:rPr>
              <a:t>al</a:t>
            </a:r>
            <a:r>
              <a:rPr lang="en-US" sz="2000" strike="noStrike" u="none">
                <a:solidFill>
                  <a:srgbClr val="280600"/>
                </a:solidFill>
                <a:latin typeface="Poppins"/>
                <a:ea typeface="Poppins"/>
                <a:cs typeface="Poppins"/>
                <a:sym typeface="Poppins"/>
              </a:rPr>
              <a:t> </a:t>
            </a:r>
            <a:r>
              <a:rPr lang="en-US" sz="2000" strike="noStrike" u="none">
                <a:solidFill>
                  <a:srgbClr val="280600"/>
                </a:solidFill>
                <a:latin typeface="Poppins"/>
                <a:ea typeface="Poppins"/>
                <a:cs typeface="Poppins"/>
                <a:sym typeface="Poppins"/>
              </a:rPr>
              <a:t>ill</a:t>
            </a:r>
            <a:r>
              <a:rPr lang="en-US" sz="2000" strike="noStrike" u="none">
                <a:solidFill>
                  <a:srgbClr val="280600"/>
                </a:solidFill>
                <a:latin typeface="Poppins"/>
                <a:ea typeface="Poppins"/>
                <a:cs typeface="Poppins"/>
                <a:sym typeface="Poppins"/>
              </a:rPr>
              <a:t>u</a:t>
            </a:r>
            <a:r>
              <a:rPr lang="en-US" sz="2000" strike="noStrike" u="none">
                <a:solidFill>
                  <a:srgbClr val="280600"/>
                </a:solidFill>
                <a:latin typeface="Poppins"/>
                <a:ea typeface="Poppins"/>
                <a:cs typeface="Poppins"/>
                <a:sym typeface="Poppins"/>
              </a:rPr>
              <a:t>strat</a:t>
            </a:r>
            <a:r>
              <a:rPr lang="en-US" sz="2000" strike="noStrike" u="none">
                <a:solidFill>
                  <a:srgbClr val="280600"/>
                </a:solidFill>
                <a:latin typeface="Poppins"/>
                <a:ea typeface="Poppins"/>
                <a:cs typeface="Poppins"/>
                <a:sym typeface="Poppins"/>
              </a:rPr>
              <a:t>i</a:t>
            </a:r>
            <a:r>
              <a:rPr lang="en-US" sz="2000" strike="noStrike" u="none">
                <a:solidFill>
                  <a:srgbClr val="280600"/>
                </a:solidFill>
                <a:latin typeface="Poppins"/>
                <a:ea typeface="Poppins"/>
                <a:cs typeface="Poppins"/>
                <a:sym typeface="Poppins"/>
              </a:rPr>
              <a:t>on</a:t>
            </a:r>
            <a:r>
              <a:rPr lang="en-US" sz="2000" strike="noStrike" u="none">
                <a:solidFill>
                  <a:srgbClr val="280600"/>
                </a:solidFill>
                <a:latin typeface="Poppins"/>
                <a:ea typeface="Poppins"/>
                <a:cs typeface="Poppins"/>
                <a:sym typeface="Poppins"/>
              </a:rPr>
              <a:t>s.</a:t>
            </a:r>
          </a:p>
        </p:txBody>
      </p:sp>
      <p:sp>
        <p:nvSpPr>
          <p:cNvPr name="TextBox 33" id="33"/>
          <p:cNvSpPr txBox="true"/>
          <p:nvPr/>
        </p:nvSpPr>
        <p:spPr>
          <a:xfrm rot="0">
            <a:off x="5418875" y="7490314"/>
            <a:ext cx="3535118" cy="1055929"/>
          </a:xfrm>
          <a:prstGeom prst="rect">
            <a:avLst/>
          </a:prstGeom>
        </p:spPr>
        <p:txBody>
          <a:bodyPr anchor="t" rtlCol="false" tIns="0" lIns="0" bIns="0" rIns="0">
            <a:spAutoFit/>
          </a:bodyPr>
          <a:lstStyle/>
          <a:p>
            <a:pPr algn="l" marL="0" indent="0" lvl="1">
              <a:lnSpc>
                <a:spcPts val="2799"/>
              </a:lnSpc>
              <a:spcBef>
                <a:spcPct val="0"/>
              </a:spcBef>
            </a:pPr>
            <a:r>
              <a:rPr lang="en-US" sz="1999">
                <a:solidFill>
                  <a:srgbClr val="280600"/>
                </a:solidFill>
                <a:latin typeface="Poppins"/>
                <a:ea typeface="Poppins"/>
                <a:cs typeface="Poppins"/>
                <a:sym typeface="Poppins"/>
              </a:rPr>
              <a:t>Expe</a:t>
            </a:r>
            <a:r>
              <a:rPr lang="en-US" sz="1999" strike="noStrike" u="none">
                <a:solidFill>
                  <a:srgbClr val="280600"/>
                </a:solidFill>
                <a:latin typeface="Poppins"/>
                <a:ea typeface="Poppins"/>
                <a:cs typeface="Poppins"/>
                <a:sym typeface="Poppins"/>
              </a:rPr>
              <a:t>rienced i</a:t>
            </a:r>
            <a:r>
              <a:rPr lang="en-US" sz="1999" strike="noStrike" u="none">
                <a:solidFill>
                  <a:srgbClr val="280600"/>
                </a:solidFill>
                <a:latin typeface="Poppins"/>
                <a:ea typeface="Poppins"/>
                <a:cs typeface="Poppins"/>
                <a:sym typeface="Poppins"/>
              </a:rPr>
              <a:t>n</a:t>
            </a:r>
            <a:r>
              <a:rPr lang="en-US" sz="1999" strike="noStrike" u="none">
                <a:solidFill>
                  <a:srgbClr val="280600"/>
                </a:solidFill>
                <a:latin typeface="Poppins"/>
                <a:ea typeface="Poppins"/>
                <a:cs typeface="Poppins"/>
                <a:sym typeface="Poppins"/>
              </a:rPr>
              <a:t> d</a:t>
            </a:r>
            <a:r>
              <a:rPr lang="en-US" sz="1999" strike="noStrike" u="none">
                <a:solidFill>
                  <a:srgbClr val="280600"/>
                </a:solidFill>
                <a:latin typeface="Poppins"/>
                <a:ea typeface="Poppins"/>
                <a:cs typeface="Poppins"/>
                <a:sym typeface="Poppins"/>
              </a:rPr>
              <a:t>e</a:t>
            </a:r>
            <a:r>
              <a:rPr lang="en-US" sz="1999" strike="noStrike" u="none">
                <a:solidFill>
                  <a:srgbClr val="280600"/>
                </a:solidFill>
                <a:latin typeface="Poppins"/>
                <a:ea typeface="Poppins"/>
                <a:cs typeface="Poppins"/>
                <a:sym typeface="Poppins"/>
              </a:rPr>
              <a:t>signing use</a:t>
            </a:r>
            <a:r>
              <a:rPr lang="en-US" sz="1999" strike="noStrike" u="none">
                <a:solidFill>
                  <a:srgbClr val="280600"/>
                </a:solidFill>
                <a:latin typeface="Poppins"/>
                <a:ea typeface="Poppins"/>
                <a:cs typeface="Poppins"/>
                <a:sym typeface="Poppins"/>
              </a:rPr>
              <a:t>r</a:t>
            </a:r>
            <a:r>
              <a:rPr lang="en-US" sz="1999" strike="noStrike" u="none">
                <a:solidFill>
                  <a:srgbClr val="280600"/>
                </a:solidFill>
                <a:latin typeface="Poppins"/>
                <a:ea typeface="Poppins"/>
                <a:cs typeface="Poppins"/>
                <a:sym typeface="Poppins"/>
              </a:rPr>
              <a:t> in</a:t>
            </a:r>
            <a:r>
              <a:rPr lang="en-US" sz="1999" strike="noStrike" u="none">
                <a:solidFill>
                  <a:srgbClr val="280600"/>
                </a:solidFill>
                <a:latin typeface="Poppins"/>
                <a:ea typeface="Poppins"/>
                <a:cs typeface="Poppins"/>
                <a:sym typeface="Poppins"/>
              </a:rPr>
              <a:t>t</a:t>
            </a:r>
            <a:r>
              <a:rPr lang="en-US" sz="1999" strike="noStrike" u="none">
                <a:solidFill>
                  <a:srgbClr val="280600"/>
                </a:solidFill>
                <a:latin typeface="Poppins"/>
                <a:ea typeface="Poppins"/>
                <a:cs typeface="Poppins"/>
                <a:sym typeface="Poppins"/>
              </a:rPr>
              <a:t>e</a:t>
            </a:r>
            <a:r>
              <a:rPr lang="en-US" sz="1999" strike="noStrike" u="none">
                <a:solidFill>
                  <a:srgbClr val="280600"/>
                </a:solidFill>
                <a:latin typeface="Poppins"/>
                <a:ea typeface="Poppins"/>
                <a:cs typeface="Poppins"/>
                <a:sym typeface="Poppins"/>
              </a:rPr>
              <a:t>rfa</a:t>
            </a:r>
            <a:r>
              <a:rPr lang="en-US" sz="1999" strike="noStrike" u="none">
                <a:solidFill>
                  <a:srgbClr val="280600"/>
                </a:solidFill>
                <a:latin typeface="Poppins"/>
                <a:ea typeface="Poppins"/>
                <a:cs typeface="Poppins"/>
                <a:sym typeface="Poppins"/>
              </a:rPr>
              <a:t>ce</a:t>
            </a:r>
            <a:r>
              <a:rPr lang="en-US" sz="1999" strike="noStrike" u="none">
                <a:solidFill>
                  <a:srgbClr val="280600"/>
                </a:solidFill>
                <a:latin typeface="Poppins"/>
                <a:ea typeface="Poppins"/>
                <a:cs typeface="Poppins"/>
                <a:sym typeface="Poppins"/>
              </a:rPr>
              <a:t>s</a:t>
            </a:r>
            <a:r>
              <a:rPr lang="en-US" sz="1999" strike="noStrike" u="none">
                <a:solidFill>
                  <a:srgbClr val="280600"/>
                </a:solidFill>
                <a:latin typeface="Poppins"/>
                <a:ea typeface="Poppins"/>
                <a:cs typeface="Poppins"/>
                <a:sym typeface="Poppins"/>
              </a:rPr>
              <a:t> a</a:t>
            </a:r>
            <a:r>
              <a:rPr lang="en-US" sz="1999" strike="noStrike" u="none">
                <a:solidFill>
                  <a:srgbClr val="280600"/>
                </a:solidFill>
                <a:latin typeface="Poppins"/>
                <a:ea typeface="Poppins"/>
                <a:cs typeface="Poppins"/>
                <a:sym typeface="Poppins"/>
              </a:rPr>
              <a:t>n</a:t>
            </a:r>
            <a:r>
              <a:rPr lang="en-US" sz="1999" strike="noStrike" u="none">
                <a:solidFill>
                  <a:srgbClr val="280600"/>
                </a:solidFill>
                <a:latin typeface="Poppins"/>
                <a:ea typeface="Poppins"/>
                <a:cs typeface="Poppins"/>
                <a:sym typeface="Poppins"/>
              </a:rPr>
              <a:t>d enhancing </a:t>
            </a:r>
            <a:r>
              <a:rPr lang="en-US" sz="1999" strike="noStrike" u="none">
                <a:solidFill>
                  <a:srgbClr val="280600"/>
                </a:solidFill>
                <a:latin typeface="Poppins"/>
                <a:ea typeface="Poppins"/>
                <a:cs typeface="Poppins"/>
                <a:sym typeface="Poppins"/>
              </a:rPr>
              <a:t>us</a:t>
            </a:r>
            <a:r>
              <a:rPr lang="en-US" sz="1999" strike="noStrike" u="none">
                <a:solidFill>
                  <a:srgbClr val="280600"/>
                </a:solidFill>
                <a:latin typeface="Poppins"/>
                <a:ea typeface="Poppins"/>
                <a:cs typeface="Poppins"/>
                <a:sym typeface="Poppins"/>
              </a:rPr>
              <a:t>e</a:t>
            </a:r>
            <a:r>
              <a:rPr lang="en-US" sz="1999" strike="noStrike" u="none">
                <a:solidFill>
                  <a:srgbClr val="280600"/>
                </a:solidFill>
                <a:latin typeface="Poppins"/>
                <a:ea typeface="Poppins"/>
                <a:cs typeface="Poppins"/>
                <a:sym typeface="Poppins"/>
              </a:rPr>
              <a:t>r</a:t>
            </a:r>
            <a:r>
              <a:rPr lang="en-US" sz="1999" strike="noStrike" u="none">
                <a:solidFill>
                  <a:srgbClr val="280600"/>
                </a:solidFill>
                <a:latin typeface="Poppins"/>
                <a:ea typeface="Poppins"/>
                <a:cs typeface="Poppins"/>
                <a:sym typeface="Poppins"/>
              </a:rPr>
              <a:t> </a:t>
            </a:r>
            <a:r>
              <a:rPr lang="en-US" sz="1999" strike="noStrike" u="none">
                <a:solidFill>
                  <a:srgbClr val="280600"/>
                </a:solidFill>
                <a:latin typeface="Poppins"/>
                <a:ea typeface="Poppins"/>
                <a:cs typeface="Poppins"/>
                <a:sym typeface="Poppins"/>
              </a:rPr>
              <a:t>exper</a:t>
            </a:r>
            <a:r>
              <a:rPr lang="en-US" sz="1999" strike="noStrike" u="none">
                <a:solidFill>
                  <a:srgbClr val="280600"/>
                </a:solidFill>
                <a:latin typeface="Poppins"/>
                <a:ea typeface="Poppins"/>
                <a:cs typeface="Poppins"/>
                <a:sym typeface="Poppins"/>
              </a:rPr>
              <a:t>i</a:t>
            </a:r>
            <a:r>
              <a:rPr lang="en-US" sz="1999" strike="noStrike" u="none">
                <a:solidFill>
                  <a:srgbClr val="280600"/>
                </a:solidFill>
                <a:latin typeface="Poppins"/>
                <a:ea typeface="Poppins"/>
                <a:cs typeface="Poppins"/>
                <a:sym typeface="Poppins"/>
              </a:rPr>
              <a:t>enc</a:t>
            </a:r>
            <a:r>
              <a:rPr lang="en-US" sz="1999" strike="noStrike" u="none">
                <a:solidFill>
                  <a:srgbClr val="280600"/>
                </a:solidFill>
                <a:latin typeface="Poppins"/>
                <a:ea typeface="Poppins"/>
                <a:cs typeface="Poppins"/>
                <a:sym typeface="Poppins"/>
              </a:rPr>
              <a:t>e.</a:t>
            </a:r>
            <a:r>
              <a:rPr lang="en-US" sz="1999" strike="noStrike" u="none">
                <a:solidFill>
                  <a:srgbClr val="280600"/>
                </a:solidFill>
                <a:latin typeface="Poppins"/>
                <a:ea typeface="Poppins"/>
                <a:cs typeface="Poppins"/>
                <a:sym typeface="Poppins"/>
              </a:rPr>
              <a:t> </a:t>
            </a:r>
          </a:p>
        </p:txBody>
      </p:sp>
      <p:sp>
        <p:nvSpPr>
          <p:cNvPr name="TextBox 34" id="34"/>
          <p:cNvSpPr txBox="true"/>
          <p:nvPr/>
        </p:nvSpPr>
        <p:spPr>
          <a:xfrm rot="0">
            <a:off x="1433925" y="6884465"/>
            <a:ext cx="1704989" cy="424875"/>
          </a:xfrm>
          <a:prstGeom prst="rect">
            <a:avLst/>
          </a:prstGeom>
        </p:spPr>
        <p:txBody>
          <a:bodyPr anchor="t" rtlCol="false" tIns="0" lIns="0" bIns="0" rIns="0">
            <a:spAutoFit/>
          </a:bodyPr>
          <a:lstStyle/>
          <a:p>
            <a:pPr algn="l">
              <a:lnSpc>
                <a:spcPts val="3359"/>
              </a:lnSpc>
              <a:spcBef>
                <a:spcPct val="0"/>
              </a:spcBef>
            </a:pPr>
            <a:r>
              <a:rPr lang="en-US" b="true" sz="2400">
                <a:solidFill>
                  <a:srgbClr val="280600"/>
                </a:solidFill>
                <a:latin typeface="Poppins Bold"/>
                <a:ea typeface="Poppins Bold"/>
                <a:cs typeface="Poppins Bold"/>
                <a:sym typeface="Poppins Bold"/>
              </a:rPr>
              <a:t>Branding</a:t>
            </a:r>
          </a:p>
        </p:txBody>
      </p:sp>
      <p:sp>
        <p:nvSpPr>
          <p:cNvPr name="TextBox 35" id="35"/>
          <p:cNvSpPr txBox="true"/>
          <p:nvPr/>
        </p:nvSpPr>
        <p:spPr>
          <a:xfrm rot="0">
            <a:off x="9367838" y="6884465"/>
            <a:ext cx="1858120" cy="424875"/>
          </a:xfrm>
          <a:prstGeom prst="rect">
            <a:avLst/>
          </a:prstGeom>
        </p:spPr>
        <p:txBody>
          <a:bodyPr anchor="t" rtlCol="false" tIns="0" lIns="0" bIns="0" rIns="0">
            <a:spAutoFit/>
          </a:bodyPr>
          <a:lstStyle/>
          <a:p>
            <a:pPr algn="l">
              <a:lnSpc>
                <a:spcPts val="3359"/>
              </a:lnSpc>
              <a:spcBef>
                <a:spcPct val="0"/>
              </a:spcBef>
            </a:pPr>
            <a:r>
              <a:rPr lang="en-US" b="true" sz="2400">
                <a:solidFill>
                  <a:srgbClr val="280600"/>
                </a:solidFill>
                <a:latin typeface="Poppins Bold"/>
                <a:ea typeface="Poppins Bold"/>
                <a:cs typeface="Poppins Bold"/>
                <a:sym typeface="Poppins Bold"/>
              </a:rPr>
              <a:t>Illustration</a:t>
            </a:r>
          </a:p>
        </p:txBody>
      </p:sp>
      <p:sp>
        <p:nvSpPr>
          <p:cNvPr name="TextBox 36" id="36"/>
          <p:cNvSpPr txBox="true"/>
          <p:nvPr/>
        </p:nvSpPr>
        <p:spPr>
          <a:xfrm rot="0">
            <a:off x="5418875" y="6884465"/>
            <a:ext cx="2179892" cy="424875"/>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80600"/>
                </a:solidFill>
                <a:latin typeface="Poppins Bold"/>
                <a:ea typeface="Poppins Bold"/>
                <a:cs typeface="Poppins Bold"/>
                <a:sym typeface="Poppins Bold"/>
              </a:rPr>
              <a:t>UI/UX</a:t>
            </a:r>
            <a:r>
              <a:rPr lang="en-US" b="true" sz="2400" strike="noStrike" u="none">
                <a:solidFill>
                  <a:srgbClr val="280600"/>
                </a:solidFill>
                <a:latin typeface="Poppins Bold"/>
                <a:ea typeface="Poppins Bold"/>
                <a:cs typeface="Poppins Bold"/>
                <a:sym typeface="Poppins Bold"/>
              </a:rPr>
              <a:t> Design</a:t>
            </a:r>
          </a:p>
        </p:txBody>
      </p:sp>
      <p:sp>
        <p:nvSpPr>
          <p:cNvPr name="TextBox 37" id="37"/>
          <p:cNvSpPr txBox="true"/>
          <p:nvPr/>
        </p:nvSpPr>
        <p:spPr>
          <a:xfrm rot="0">
            <a:off x="13352788" y="6884465"/>
            <a:ext cx="2101064" cy="424875"/>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80600"/>
                </a:solidFill>
                <a:latin typeface="Poppins Bold"/>
                <a:ea typeface="Poppins Bold"/>
                <a:cs typeface="Poppins Bold"/>
                <a:sym typeface="Poppins Bold"/>
              </a:rPr>
              <a:t>Typ</a:t>
            </a:r>
            <a:r>
              <a:rPr lang="en-US" b="true" sz="2400" strike="noStrike" u="none">
                <a:solidFill>
                  <a:srgbClr val="280600"/>
                </a:solidFill>
                <a:latin typeface="Poppins Bold"/>
                <a:ea typeface="Poppins Bold"/>
                <a:cs typeface="Poppins Bold"/>
                <a:sym typeface="Poppins Bold"/>
              </a:rPr>
              <a:t>ogr</a:t>
            </a:r>
            <a:r>
              <a:rPr lang="en-US" b="true" sz="2400" strike="noStrike" u="none">
                <a:solidFill>
                  <a:srgbClr val="280600"/>
                </a:solidFill>
                <a:latin typeface="Poppins Bold"/>
                <a:ea typeface="Poppins Bold"/>
                <a:cs typeface="Poppins Bold"/>
                <a:sym typeface="Poppins Bold"/>
              </a:rPr>
              <a:t>aphy</a:t>
            </a:r>
          </a:p>
        </p:txBody>
      </p:sp>
      <p:sp>
        <p:nvSpPr>
          <p:cNvPr name="TextBox 38" id="38"/>
          <p:cNvSpPr txBox="true"/>
          <p:nvPr/>
        </p:nvSpPr>
        <p:spPr>
          <a:xfrm rot="0">
            <a:off x="13352788" y="7458361"/>
            <a:ext cx="3501287" cy="1055929"/>
          </a:xfrm>
          <a:prstGeom prst="rect">
            <a:avLst/>
          </a:prstGeom>
        </p:spPr>
        <p:txBody>
          <a:bodyPr anchor="t" rtlCol="false" tIns="0" lIns="0" bIns="0" rIns="0">
            <a:spAutoFit/>
          </a:bodyPr>
          <a:lstStyle/>
          <a:p>
            <a:pPr algn="l" marL="0" indent="0" lvl="1">
              <a:lnSpc>
                <a:spcPts val="2799"/>
              </a:lnSpc>
              <a:spcBef>
                <a:spcPct val="0"/>
              </a:spcBef>
            </a:pPr>
            <a:r>
              <a:rPr lang="en-US" sz="1999">
                <a:solidFill>
                  <a:srgbClr val="280600"/>
                </a:solidFill>
                <a:latin typeface="Poppins"/>
                <a:ea typeface="Poppins"/>
                <a:cs typeface="Poppins"/>
                <a:sym typeface="Poppins"/>
              </a:rPr>
              <a:t>Expe</a:t>
            </a:r>
            <a:r>
              <a:rPr lang="en-US" sz="1999" strike="noStrike" u="none">
                <a:solidFill>
                  <a:srgbClr val="280600"/>
                </a:solidFill>
                <a:latin typeface="Poppins"/>
                <a:ea typeface="Poppins"/>
                <a:cs typeface="Poppins"/>
                <a:sym typeface="Poppins"/>
              </a:rPr>
              <a:t>rtise i</a:t>
            </a:r>
            <a:r>
              <a:rPr lang="en-US" sz="1999" strike="noStrike" u="none">
                <a:solidFill>
                  <a:srgbClr val="280600"/>
                </a:solidFill>
                <a:latin typeface="Poppins"/>
                <a:ea typeface="Poppins"/>
                <a:cs typeface="Poppins"/>
                <a:sym typeface="Poppins"/>
              </a:rPr>
              <a:t>n</a:t>
            </a:r>
            <a:r>
              <a:rPr lang="en-US" sz="1999" strike="noStrike" u="none">
                <a:solidFill>
                  <a:srgbClr val="280600"/>
                </a:solidFill>
                <a:latin typeface="Poppins"/>
                <a:ea typeface="Poppins"/>
                <a:cs typeface="Poppins"/>
                <a:sym typeface="Poppins"/>
              </a:rPr>
              <a:t> </a:t>
            </a:r>
            <a:r>
              <a:rPr lang="en-US" sz="1999" strike="noStrike" u="none">
                <a:solidFill>
                  <a:srgbClr val="280600"/>
                </a:solidFill>
                <a:latin typeface="Poppins"/>
                <a:ea typeface="Poppins"/>
                <a:cs typeface="Poppins"/>
                <a:sym typeface="Poppins"/>
              </a:rPr>
              <a:t>se</a:t>
            </a:r>
            <a:r>
              <a:rPr lang="en-US" sz="1999" strike="noStrike" u="none">
                <a:solidFill>
                  <a:srgbClr val="280600"/>
                </a:solidFill>
                <a:latin typeface="Poppins"/>
                <a:ea typeface="Poppins"/>
                <a:cs typeface="Poppins"/>
                <a:sym typeface="Poppins"/>
              </a:rPr>
              <a:t>l</a:t>
            </a:r>
            <a:r>
              <a:rPr lang="en-US" sz="1999" strike="noStrike" u="none">
                <a:solidFill>
                  <a:srgbClr val="280600"/>
                </a:solidFill>
                <a:latin typeface="Poppins"/>
                <a:ea typeface="Poppins"/>
                <a:cs typeface="Poppins"/>
                <a:sym typeface="Poppins"/>
              </a:rPr>
              <a:t>ect</a:t>
            </a:r>
            <a:r>
              <a:rPr lang="en-US" sz="1999" strike="noStrike" u="none">
                <a:solidFill>
                  <a:srgbClr val="280600"/>
                </a:solidFill>
                <a:latin typeface="Poppins"/>
                <a:ea typeface="Poppins"/>
                <a:cs typeface="Poppins"/>
                <a:sym typeface="Poppins"/>
              </a:rPr>
              <a:t>ing a</a:t>
            </a:r>
            <a:r>
              <a:rPr lang="en-US" sz="1999" strike="noStrike" u="none">
                <a:solidFill>
                  <a:srgbClr val="280600"/>
                </a:solidFill>
                <a:latin typeface="Poppins"/>
                <a:ea typeface="Poppins"/>
                <a:cs typeface="Poppins"/>
                <a:sym typeface="Poppins"/>
              </a:rPr>
              <a:t>nd cr</a:t>
            </a:r>
            <a:r>
              <a:rPr lang="en-US" sz="1999" strike="noStrike" u="none">
                <a:solidFill>
                  <a:srgbClr val="280600"/>
                </a:solidFill>
                <a:latin typeface="Poppins"/>
                <a:ea typeface="Poppins"/>
                <a:cs typeface="Poppins"/>
                <a:sym typeface="Poppins"/>
              </a:rPr>
              <a:t>e</a:t>
            </a:r>
            <a:r>
              <a:rPr lang="en-US" sz="1999" strike="noStrike" u="none">
                <a:solidFill>
                  <a:srgbClr val="280600"/>
                </a:solidFill>
                <a:latin typeface="Poppins"/>
                <a:ea typeface="Poppins"/>
                <a:cs typeface="Poppins"/>
                <a:sym typeface="Poppins"/>
              </a:rPr>
              <a:t>a</a:t>
            </a:r>
            <a:r>
              <a:rPr lang="en-US" sz="1999" strike="noStrike" u="none">
                <a:solidFill>
                  <a:srgbClr val="280600"/>
                </a:solidFill>
                <a:latin typeface="Poppins"/>
                <a:ea typeface="Poppins"/>
                <a:cs typeface="Poppins"/>
                <a:sym typeface="Poppins"/>
              </a:rPr>
              <a:t>ting visu</a:t>
            </a:r>
            <a:r>
              <a:rPr lang="en-US" sz="1999" strike="noStrike" u="none">
                <a:solidFill>
                  <a:srgbClr val="280600"/>
                </a:solidFill>
                <a:latin typeface="Poppins"/>
                <a:ea typeface="Poppins"/>
                <a:cs typeface="Poppins"/>
                <a:sym typeface="Poppins"/>
              </a:rPr>
              <a:t>ally</a:t>
            </a:r>
            <a:r>
              <a:rPr lang="en-US" sz="1999" strike="noStrike" u="none">
                <a:solidFill>
                  <a:srgbClr val="280600"/>
                </a:solidFill>
                <a:latin typeface="Poppins"/>
                <a:ea typeface="Poppins"/>
                <a:cs typeface="Poppins"/>
                <a:sym typeface="Poppins"/>
              </a:rPr>
              <a:t> ap</a:t>
            </a:r>
            <a:r>
              <a:rPr lang="en-US" sz="1999" strike="noStrike" u="none">
                <a:solidFill>
                  <a:srgbClr val="280600"/>
                </a:solidFill>
                <a:latin typeface="Poppins"/>
                <a:ea typeface="Poppins"/>
                <a:cs typeface="Poppins"/>
                <a:sym typeface="Poppins"/>
              </a:rPr>
              <a:t>peal</a:t>
            </a:r>
            <a:r>
              <a:rPr lang="en-US" sz="1999" strike="noStrike" u="none">
                <a:solidFill>
                  <a:srgbClr val="280600"/>
                </a:solidFill>
                <a:latin typeface="Poppins"/>
                <a:ea typeface="Poppins"/>
                <a:cs typeface="Poppins"/>
                <a:sym typeface="Poppins"/>
              </a:rPr>
              <a:t>ing </a:t>
            </a:r>
            <a:r>
              <a:rPr lang="en-US" sz="1999" strike="noStrike" u="none">
                <a:solidFill>
                  <a:srgbClr val="280600"/>
                </a:solidFill>
                <a:latin typeface="Poppins"/>
                <a:ea typeface="Poppins"/>
                <a:cs typeface="Poppins"/>
                <a:sym typeface="Poppins"/>
              </a:rPr>
              <a:t>fon</a:t>
            </a:r>
            <a:r>
              <a:rPr lang="en-US" sz="1999" strike="noStrike" u="none">
                <a:solidFill>
                  <a:srgbClr val="280600"/>
                </a:solidFill>
                <a:latin typeface="Poppins"/>
                <a:ea typeface="Poppins"/>
                <a:cs typeface="Poppins"/>
                <a:sym typeface="Poppins"/>
              </a:rPr>
              <a:t>t</a:t>
            </a:r>
            <a:r>
              <a:rPr lang="en-US" sz="1999" strike="noStrike" u="none">
                <a:solidFill>
                  <a:srgbClr val="280600"/>
                </a:solidFill>
                <a:latin typeface="Poppins"/>
                <a:ea typeface="Poppins"/>
                <a:cs typeface="Poppins"/>
                <a:sym typeface="Poppins"/>
              </a:rPr>
              <a:t>s</a:t>
            </a:r>
            <a:r>
              <a:rPr lang="en-US" sz="1999" strike="noStrike" u="none">
                <a:solidFill>
                  <a:srgbClr val="280600"/>
                </a:solidFill>
                <a:latin typeface="Poppins"/>
                <a:ea typeface="Poppins"/>
                <a:cs typeface="Poppins"/>
                <a:sym typeface="Poppins"/>
              </a:rPr>
              <a:t> </a:t>
            </a:r>
            <a:r>
              <a:rPr lang="en-US" sz="1999" strike="noStrike" u="none">
                <a:solidFill>
                  <a:srgbClr val="280600"/>
                </a:solidFill>
                <a:latin typeface="Poppins"/>
                <a:ea typeface="Poppins"/>
                <a:cs typeface="Poppins"/>
                <a:sym typeface="Poppins"/>
              </a:rPr>
              <a:t>and layo</a:t>
            </a:r>
            <a:r>
              <a:rPr lang="en-US" sz="1999" strike="noStrike" u="none">
                <a:solidFill>
                  <a:srgbClr val="280600"/>
                </a:solidFill>
                <a:latin typeface="Poppins"/>
                <a:ea typeface="Poppins"/>
                <a:cs typeface="Poppins"/>
                <a:sym typeface="Poppins"/>
              </a:rPr>
              <a:t>u</a:t>
            </a:r>
            <a:r>
              <a:rPr lang="en-US" sz="1999" strike="noStrike" u="none">
                <a:solidFill>
                  <a:srgbClr val="280600"/>
                </a:solidFill>
                <a:latin typeface="Poppins"/>
                <a:ea typeface="Poppins"/>
                <a:cs typeface="Poppins"/>
                <a:sym typeface="Poppins"/>
              </a:rPr>
              <a:t>t</a:t>
            </a:r>
            <a:r>
              <a:rPr lang="en-US" sz="1999" strike="noStrike" u="none">
                <a:solidFill>
                  <a:srgbClr val="280600"/>
                </a:solidFill>
                <a:latin typeface="Poppins"/>
                <a:ea typeface="Poppins"/>
                <a:cs typeface="Poppins"/>
                <a:sym typeface="Poppins"/>
              </a:rPr>
              <a:t>s.</a:t>
            </a:r>
            <a:r>
              <a:rPr lang="en-US" sz="1999" strike="noStrike" u="none">
                <a:solidFill>
                  <a:srgbClr val="280600"/>
                </a:solidFill>
                <a:latin typeface="Poppins"/>
                <a:ea typeface="Poppins"/>
                <a:cs typeface="Poppins"/>
                <a:sym typeface="Poppins"/>
              </a:rPr>
              <a:t> </a:t>
            </a:r>
          </a:p>
        </p:txBody>
      </p:sp>
      <p:sp>
        <p:nvSpPr>
          <p:cNvPr name="Freeform 39" id="39"/>
          <p:cNvSpPr/>
          <p:nvPr/>
        </p:nvSpPr>
        <p:spPr>
          <a:xfrm flipH="false" flipV="false" rot="0">
            <a:off x="12777816" y="425161"/>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40" id="40"/>
          <p:cNvSpPr/>
          <p:nvPr/>
        </p:nvSpPr>
        <p:spPr>
          <a:xfrm flipH="false" flipV="false" rot="0">
            <a:off x="4846883" y="9258300"/>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41" id="41"/>
          <p:cNvSpPr/>
          <p:nvPr/>
        </p:nvSpPr>
        <p:spPr>
          <a:xfrm flipH="false" flipV="false" rot="0">
            <a:off x="688282" y="1820177"/>
            <a:ext cx="587224" cy="414957"/>
          </a:xfrm>
          <a:custGeom>
            <a:avLst/>
            <a:gdLst/>
            <a:ahLst/>
            <a:cxnLst/>
            <a:rect r="r" b="b" t="t" l="l"/>
            <a:pathLst>
              <a:path h="414957" w="587224">
                <a:moveTo>
                  <a:pt x="0" y="0"/>
                </a:moveTo>
                <a:lnTo>
                  <a:pt x="587224" y="0"/>
                </a:lnTo>
                <a:lnTo>
                  <a:pt x="587224" y="414956"/>
                </a:lnTo>
                <a:lnTo>
                  <a:pt x="0" y="414956"/>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42" id="42"/>
          <p:cNvSpPr/>
          <p:nvPr/>
        </p:nvSpPr>
        <p:spPr>
          <a:xfrm flipH="false" flipV="false" rot="0">
            <a:off x="3501383" y="5721906"/>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43" id="43"/>
          <p:cNvSpPr/>
          <p:nvPr/>
        </p:nvSpPr>
        <p:spPr>
          <a:xfrm flipH="false" flipV="false" rot="0">
            <a:off x="17425575" y="7308032"/>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8957110" y="5176143"/>
            <a:ext cx="7567580" cy="7567580"/>
          </a:xfrm>
          <a:custGeom>
            <a:avLst/>
            <a:gdLst/>
            <a:ahLst/>
            <a:cxnLst/>
            <a:rect r="r" b="b" t="t" l="l"/>
            <a:pathLst>
              <a:path h="7567580" w="7567580">
                <a:moveTo>
                  <a:pt x="0" y="0"/>
                </a:moveTo>
                <a:lnTo>
                  <a:pt x="7567581" y="0"/>
                </a:lnTo>
                <a:lnTo>
                  <a:pt x="7567581" y="7567581"/>
                </a:lnTo>
                <a:lnTo>
                  <a:pt x="0" y="756758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16764" y="-2476432"/>
            <a:ext cx="5479551" cy="5479551"/>
          </a:xfrm>
          <a:custGeom>
            <a:avLst/>
            <a:gdLst/>
            <a:ahLst/>
            <a:cxnLst/>
            <a:rect r="r" b="b" t="t" l="l"/>
            <a:pathLst>
              <a:path h="5479551" w="5479551">
                <a:moveTo>
                  <a:pt x="0" y="0"/>
                </a:moveTo>
                <a:lnTo>
                  <a:pt x="5479550" y="0"/>
                </a:lnTo>
                <a:lnTo>
                  <a:pt x="5479550" y="5479551"/>
                </a:lnTo>
                <a:lnTo>
                  <a:pt x="0" y="547955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25903" y="6273988"/>
            <a:ext cx="5371892" cy="5371892"/>
          </a:xfrm>
          <a:custGeom>
            <a:avLst/>
            <a:gdLst/>
            <a:ahLst/>
            <a:cxnLst/>
            <a:rect r="r" b="b" t="t" l="l"/>
            <a:pathLst>
              <a:path h="5371892" w="5371892">
                <a:moveTo>
                  <a:pt x="0" y="0"/>
                </a:moveTo>
                <a:lnTo>
                  <a:pt x="5371892" y="0"/>
                </a:lnTo>
                <a:lnTo>
                  <a:pt x="5371892" y="5371891"/>
                </a:lnTo>
                <a:lnTo>
                  <a:pt x="0" y="537189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163066" y="-1681502"/>
            <a:ext cx="3889691" cy="3889691"/>
          </a:xfrm>
          <a:custGeom>
            <a:avLst/>
            <a:gdLst/>
            <a:ahLst/>
            <a:cxnLst/>
            <a:rect r="r" b="b" t="t" l="l"/>
            <a:pathLst>
              <a:path h="3889691" w="3889691">
                <a:moveTo>
                  <a:pt x="0" y="0"/>
                </a:moveTo>
                <a:lnTo>
                  <a:pt x="3889691" y="0"/>
                </a:lnTo>
                <a:lnTo>
                  <a:pt x="3889691" y="3889691"/>
                </a:lnTo>
                <a:lnTo>
                  <a:pt x="0" y="388969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46427" y="1516067"/>
            <a:ext cx="6717990" cy="5014448"/>
            <a:chOff x="0" y="0"/>
            <a:chExt cx="1040792" cy="776869"/>
          </a:xfrm>
        </p:grpSpPr>
        <p:sp>
          <p:nvSpPr>
            <p:cNvPr name="Freeform 7" id="7"/>
            <p:cNvSpPr/>
            <p:nvPr/>
          </p:nvSpPr>
          <p:spPr>
            <a:xfrm flipH="false" flipV="false" rot="0">
              <a:off x="0" y="0"/>
              <a:ext cx="1040792" cy="776869"/>
            </a:xfrm>
            <a:custGeom>
              <a:avLst/>
              <a:gdLst/>
              <a:ahLst/>
              <a:cxnLst/>
              <a:rect r="r" b="b" t="t" l="l"/>
              <a:pathLst>
                <a:path h="776869" w="1040792">
                  <a:moveTo>
                    <a:pt x="34572" y="0"/>
                  </a:moveTo>
                  <a:lnTo>
                    <a:pt x="1006220" y="0"/>
                  </a:lnTo>
                  <a:cubicBezTo>
                    <a:pt x="1015389" y="0"/>
                    <a:pt x="1024183" y="3642"/>
                    <a:pt x="1030666" y="10126"/>
                  </a:cubicBezTo>
                  <a:cubicBezTo>
                    <a:pt x="1037150" y="16610"/>
                    <a:pt x="1040792" y="25403"/>
                    <a:pt x="1040792" y="34572"/>
                  </a:cubicBezTo>
                  <a:lnTo>
                    <a:pt x="1040792" y="742297"/>
                  </a:lnTo>
                  <a:cubicBezTo>
                    <a:pt x="1040792" y="761391"/>
                    <a:pt x="1025314" y="776869"/>
                    <a:pt x="1006220" y="776869"/>
                  </a:cubicBezTo>
                  <a:lnTo>
                    <a:pt x="34572" y="776869"/>
                  </a:lnTo>
                  <a:cubicBezTo>
                    <a:pt x="15479" y="776869"/>
                    <a:pt x="0" y="761391"/>
                    <a:pt x="0" y="742297"/>
                  </a:cubicBezTo>
                  <a:lnTo>
                    <a:pt x="0" y="34572"/>
                  </a:lnTo>
                  <a:cubicBezTo>
                    <a:pt x="0" y="15479"/>
                    <a:pt x="15479" y="0"/>
                    <a:pt x="34572" y="0"/>
                  </a:cubicBezTo>
                  <a:close/>
                </a:path>
              </a:pathLst>
            </a:custGeom>
            <a:blipFill>
              <a:blip r:embed="rId4"/>
              <a:stretch>
                <a:fillRect l="-35062" t="0" r="-35062" b="0"/>
              </a:stretch>
            </a:blipFill>
            <a:ln w="57150" cap="rnd">
              <a:solidFill>
                <a:srgbClr val="280600"/>
              </a:solidFill>
              <a:prstDash val="solid"/>
              <a:round/>
            </a:ln>
          </p:spPr>
        </p:sp>
      </p:grpSp>
      <p:grpSp>
        <p:nvGrpSpPr>
          <p:cNvPr name="Group 8" id="8"/>
          <p:cNvGrpSpPr/>
          <p:nvPr/>
        </p:nvGrpSpPr>
        <p:grpSpPr>
          <a:xfrm rot="0">
            <a:off x="3464633" y="4260021"/>
            <a:ext cx="5988713" cy="4510912"/>
            <a:chOff x="0" y="0"/>
            <a:chExt cx="1224121" cy="922052"/>
          </a:xfrm>
        </p:grpSpPr>
        <p:sp>
          <p:nvSpPr>
            <p:cNvPr name="Freeform 9" id="9"/>
            <p:cNvSpPr/>
            <p:nvPr/>
          </p:nvSpPr>
          <p:spPr>
            <a:xfrm flipH="false" flipV="false" rot="0">
              <a:off x="0" y="0"/>
              <a:ext cx="1224121" cy="922052"/>
            </a:xfrm>
            <a:custGeom>
              <a:avLst/>
              <a:gdLst/>
              <a:ahLst/>
              <a:cxnLst/>
              <a:rect r="r" b="b" t="t" l="l"/>
              <a:pathLst>
                <a:path h="922052" w="1224121">
                  <a:moveTo>
                    <a:pt x="71101" y="0"/>
                  </a:moveTo>
                  <a:lnTo>
                    <a:pt x="1153020" y="0"/>
                  </a:lnTo>
                  <a:cubicBezTo>
                    <a:pt x="1171877" y="0"/>
                    <a:pt x="1189962" y="7491"/>
                    <a:pt x="1203296" y="20825"/>
                  </a:cubicBezTo>
                  <a:cubicBezTo>
                    <a:pt x="1216630" y="34159"/>
                    <a:pt x="1224121" y="52244"/>
                    <a:pt x="1224121" y="71101"/>
                  </a:cubicBezTo>
                  <a:lnTo>
                    <a:pt x="1224121" y="850950"/>
                  </a:lnTo>
                  <a:cubicBezTo>
                    <a:pt x="1224121" y="869808"/>
                    <a:pt x="1216630" y="887893"/>
                    <a:pt x="1203296" y="901227"/>
                  </a:cubicBezTo>
                  <a:cubicBezTo>
                    <a:pt x="1189962" y="914561"/>
                    <a:pt x="1171877" y="922052"/>
                    <a:pt x="1153020" y="922052"/>
                  </a:cubicBezTo>
                  <a:lnTo>
                    <a:pt x="71101" y="922052"/>
                  </a:lnTo>
                  <a:cubicBezTo>
                    <a:pt x="31833" y="922052"/>
                    <a:pt x="0" y="890219"/>
                    <a:pt x="0" y="850950"/>
                  </a:cubicBezTo>
                  <a:lnTo>
                    <a:pt x="0" y="71101"/>
                  </a:lnTo>
                  <a:cubicBezTo>
                    <a:pt x="0" y="31833"/>
                    <a:pt x="31833" y="0"/>
                    <a:pt x="71101" y="0"/>
                  </a:cubicBezTo>
                  <a:close/>
                </a:path>
              </a:pathLst>
            </a:custGeom>
            <a:blipFill>
              <a:blip r:embed="rId5"/>
              <a:stretch>
                <a:fillRect l="-6492" t="0" r="-6492" b="0"/>
              </a:stretch>
            </a:blipFill>
            <a:ln w="57150" cap="rnd">
              <a:solidFill>
                <a:srgbClr val="280600"/>
              </a:solidFill>
              <a:prstDash val="solid"/>
              <a:round/>
            </a:ln>
          </p:spPr>
        </p:sp>
      </p:grpSp>
      <p:sp>
        <p:nvSpPr>
          <p:cNvPr name="Freeform 10" id="10"/>
          <p:cNvSpPr/>
          <p:nvPr/>
        </p:nvSpPr>
        <p:spPr>
          <a:xfrm flipH="false" flipV="false" rot="0">
            <a:off x="10061088" y="4685538"/>
            <a:ext cx="366780" cy="366780"/>
          </a:xfrm>
          <a:custGeom>
            <a:avLst/>
            <a:gdLst/>
            <a:ahLst/>
            <a:cxnLst/>
            <a:rect r="r" b="b" t="t" l="l"/>
            <a:pathLst>
              <a:path h="366780" w="366780">
                <a:moveTo>
                  <a:pt x="0" y="0"/>
                </a:moveTo>
                <a:lnTo>
                  <a:pt x="366780" y="0"/>
                </a:lnTo>
                <a:lnTo>
                  <a:pt x="366780" y="366780"/>
                </a:lnTo>
                <a:lnTo>
                  <a:pt x="0" y="366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061088" y="6437113"/>
            <a:ext cx="366780" cy="366780"/>
          </a:xfrm>
          <a:custGeom>
            <a:avLst/>
            <a:gdLst/>
            <a:ahLst/>
            <a:cxnLst/>
            <a:rect r="r" b="b" t="t" l="l"/>
            <a:pathLst>
              <a:path h="366780" w="366780">
                <a:moveTo>
                  <a:pt x="0" y="0"/>
                </a:moveTo>
                <a:lnTo>
                  <a:pt x="366780" y="0"/>
                </a:lnTo>
                <a:lnTo>
                  <a:pt x="366780" y="366780"/>
                </a:lnTo>
                <a:lnTo>
                  <a:pt x="0" y="366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1540481">
            <a:off x="-2550226" y="5050736"/>
            <a:ext cx="4848356" cy="8724736"/>
            <a:chOff x="0" y="0"/>
            <a:chExt cx="1276933" cy="2297873"/>
          </a:xfrm>
        </p:grpSpPr>
        <p:sp>
          <p:nvSpPr>
            <p:cNvPr name="Freeform 13" id="13"/>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4" id="14"/>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1540481">
            <a:off x="-3401359" y="2138166"/>
            <a:ext cx="4848356" cy="8724736"/>
            <a:chOff x="0" y="0"/>
            <a:chExt cx="1276933" cy="2297873"/>
          </a:xfrm>
        </p:grpSpPr>
        <p:sp>
          <p:nvSpPr>
            <p:cNvPr name="Freeform 16" id="16"/>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17" id="17"/>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1082107">
            <a:off x="16841618" y="-3711837"/>
            <a:ext cx="4848356" cy="8724736"/>
            <a:chOff x="0" y="0"/>
            <a:chExt cx="1276933" cy="2297873"/>
          </a:xfrm>
        </p:grpSpPr>
        <p:sp>
          <p:nvSpPr>
            <p:cNvPr name="Freeform 19" id="19"/>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20" id="20"/>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1082107">
            <a:off x="15610841" y="-6485405"/>
            <a:ext cx="4848356" cy="8724736"/>
            <a:chOff x="0" y="0"/>
            <a:chExt cx="1276933" cy="2297873"/>
          </a:xfrm>
        </p:grpSpPr>
        <p:sp>
          <p:nvSpPr>
            <p:cNvPr name="Freeform 22" id="22"/>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FB552B"/>
            </a:solidFill>
          </p:spPr>
        </p:sp>
        <p:sp>
          <p:nvSpPr>
            <p:cNvPr name="TextBox 23" id="23"/>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10061088" y="2215881"/>
            <a:ext cx="5089041" cy="2086610"/>
          </a:xfrm>
          <a:prstGeom prst="rect">
            <a:avLst/>
          </a:prstGeom>
        </p:spPr>
        <p:txBody>
          <a:bodyPr anchor="t" rtlCol="false" tIns="0" lIns="0" bIns="0" rIns="0">
            <a:spAutoFit/>
          </a:bodyPr>
          <a:lstStyle/>
          <a:p>
            <a:pPr algn="l">
              <a:lnSpc>
                <a:spcPts val="7480"/>
              </a:lnSpc>
            </a:pPr>
            <a:r>
              <a:rPr lang="en-US" sz="6800" b="true">
                <a:solidFill>
                  <a:srgbClr val="280600"/>
                </a:solidFill>
                <a:latin typeface="Agrandir Bold"/>
                <a:ea typeface="Agrandir Bold"/>
                <a:cs typeface="Agrandir Bold"/>
                <a:sym typeface="Agrandir Bold"/>
              </a:rPr>
              <a:t>Work Experience</a:t>
            </a:r>
          </a:p>
        </p:txBody>
      </p:sp>
      <p:sp>
        <p:nvSpPr>
          <p:cNvPr name="TextBox 25" id="25"/>
          <p:cNvSpPr txBox="true"/>
          <p:nvPr/>
        </p:nvSpPr>
        <p:spPr>
          <a:xfrm rot="0">
            <a:off x="10630129" y="5482413"/>
            <a:ext cx="6011444" cy="720606"/>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Designed branding, websites, and promotional ma</a:t>
            </a:r>
            <a:r>
              <a:rPr lang="en-US" sz="2000">
                <a:solidFill>
                  <a:srgbClr val="280600"/>
                </a:solidFill>
                <a:latin typeface="Poppins"/>
                <a:ea typeface="Poppins"/>
                <a:cs typeface="Poppins"/>
                <a:sym typeface="Poppins"/>
              </a:rPr>
              <a:t>terials for clients across diverse industries.</a:t>
            </a:r>
          </a:p>
        </p:txBody>
      </p:sp>
      <p:sp>
        <p:nvSpPr>
          <p:cNvPr name="TextBox 26" id="26"/>
          <p:cNvSpPr txBox="true"/>
          <p:nvPr/>
        </p:nvSpPr>
        <p:spPr>
          <a:xfrm rot="0">
            <a:off x="10630129" y="7236213"/>
            <a:ext cx="6011444" cy="720606"/>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Assisted in creating marketing ma</a:t>
            </a:r>
            <a:r>
              <a:rPr lang="en-US" sz="2000">
                <a:solidFill>
                  <a:srgbClr val="280600"/>
                </a:solidFill>
                <a:latin typeface="Poppins"/>
                <a:ea typeface="Poppins"/>
                <a:cs typeface="Poppins"/>
                <a:sym typeface="Poppins"/>
              </a:rPr>
              <a:t>terials, web assets, and social media visuals.</a:t>
            </a:r>
          </a:p>
        </p:txBody>
      </p:sp>
      <p:sp>
        <p:nvSpPr>
          <p:cNvPr name="TextBox 27" id="27"/>
          <p:cNvSpPr txBox="true"/>
          <p:nvPr/>
        </p:nvSpPr>
        <p:spPr>
          <a:xfrm rot="0">
            <a:off x="10630129" y="4602504"/>
            <a:ext cx="5710448" cy="843915"/>
          </a:xfrm>
          <a:prstGeom prst="rect">
            <a:avLst/>
          </a:prstGeom>
        </p:spPr>
        <p:txBody>
          <a:bodyPr anchor="t" rtlCol="false" tIns="0" lIns="0" bIns="0" rIns="0">
            <a:spAutoFit/>
          </a:bodyPr>
          <a:lstStyle/>
          <a:p>
            <a:pPr algn="l">
              <a:lnSpc>
                <a:spcPts val="3360"/>
              </a:lnSpc>
              <a:spcBef>
                <a:spcPct val="0"/>
              </a:spcBef>
            </a:pPr>
            <a:r>
              <a:rPr lang="en-US" b="true" sz="2400">
                <a:solidFill>
                  <a:srgbClr val="280600"/>
                </a:solidFill>
                <a:latin typeface="Poppins Bold"/>
                <a:ea typeface="Poppins Bold"/>
                <a:cs typeface="Poppins Bold"/>
                <a:sym typeface="Poppins Bold"/>
              </a:rPr>
              <a:t>Graphic Design</a:t>
            </a:r>
            <a:r>
              <a:rPr lang="en-US" b="true" sz="2400">
                <a:solidFill>
                  <a:srgbClr val="280600"/>
                </a:solidFill>
                <a:latin typeface="Poppins Bold"/>
                <a:ea typeface="Poppins Bold"/>
                <a:cs typeface="Poppins Bold"/>
                <a:sym typeface="Poppins Bold"/>
              </a:rPr>
              <a:t>er – Giggling Platypus Co. –(2020–Present)</a:t>
            </a:r>
          </a:p>
        </p:txBody>
      </p:sp>
      <p:sp>
        <p:nvSpPr>
          <p:cNvPr name="TextBox 28" id="28"/>
          <p:cNvSpPr txBox="true"/>
          <p:nvPr/>
        </p:nvSpPr>
        <p:spPr>
          <a:xfrm rot="0">
            <a:off x="10630129" y="6354079"/>
            <a:ext cx="5527110" cy="843915"/>
          </a:xfrm>
          <a:prstGeom prst="rect">
            <a:avLst/>
          </a:prstGeom>
        </p:spPr>
        <p:txBody>
          <a:bodyPr anchor="t" rtlCol="false" tIns="0" lIns="0" bIns="0" rIns="0">
            <a:spAutoFit/>
          </a:bodyPr>
          <a:lstStyle/>
          <a:p>
            <a:pPr algn="l">
              <a:lnSpc>
                <a:spcPts val="3360"/>
              </a:lnSpc>
              <a:spcBef>
                <a:spcPct val="0"/>
              </a:spcBef>
            </a:pPr>
            <a:r>
              <a:rPr lang="en-US" b="true" sz="2400">
                <a:solidFill>
                  <a:srgbClr val="280600"/>
                </a:solidFill>
                <a:latin typeface="Poppins Bold"/>
                <a:ea typeface="Poppins Bold"/>
                <a:cs typeface="Poppins Bold"/>
                <a:sym typeface="Poppins Bold"/>
              </a:rPr>
              <a:t>Junior Graphic Design</a:t>
            </a:r>
            <a:r>
              <a:rPr lang="en-US" b="true" sz="2400">
                <a:solidFill>
                  <a:srgbClr val="280600"/>
                </a:solidFill>
                <a:latin typeface="Poppins Bold"/>
                <a:ea typeface="Poppins Bold"/>
                <a:cs typeface="Poppins Bold"/>
                <a:sym typeface="Poppins Bold"/>
              </a:rPr>
              <a:t>er – Wardiere Inc. (2018–2020)</a:t>
            </a:r>
          </a:p>
        </p:txBody>
      </p:sp>
      <p:sp>
        <p:nvSpPr>
          <p:cNvPr name="Freeform 29" id="29"/>
          <p:cNvSpPr/>
          <p:nvPr/>
        </p:nvSpPr>
        <p:spPr>
          <a:xfrm flipH="false" flipV="false" rot="0">
            <a:off x="12777816" y="425161"/>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8">
              <a:extLst>
                <a:ext uri="{96DAC541-7B7A-43D3-8B79-37D633B846F1}">
                  <asvg:svgBlip xmlns:asvg="http://schemas.microsoft.com/office/drawing/2016/SVG/main" r:embed="rId9"/>
                </a:ext>
              </a:extLst>
            </a:blip>
            <a:stretch>
              <a:fillRect l="0" t="-116286" r="-45930" b="0"/>
            </a:stretch>
          </a:blipFill>
        </p:spPr>
      </p:sp>
      <p:sp>
        <p:nvSpPr>
          <p:cNvPr name="Freeform 30" id="30"/>
          <p:cNvSpPr/>
          <p:nvPr/>
        </p:nvSpPr>
        <p:spPr>
          <a:xfrm flipH="false" flipV="false" rot="0">
            <a:off x="735088" y="908574"/>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
        <p:nvSpPr>
          <p:cNvPr name="Freeform 31" id="31"/>
          <p:cNvSpPr/>
          <p:nvPr/>
        </p:nvSpPr>
        <p:spPr>
          <a:xfrm flipH="false" flipV="false" rot="0">
            <a:off x="8056539" y="9258300"/>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
        <p:nvSpPr>
          <p:cNvPr name="Freeform 32" id="32"/>
          <p:cNvSpPr/>
          <p:nvPr/>
        </p:nvSpPr>
        <p:spPr>
          <a:xfrm flipH="false" flipV="false" rot="0">
            <a:off x="17200966" y="6213276"/>
            <a:ext cx="587224" cy="414957"/>
          </a:xfrm>
          <a:custGeom>
            <a:avLst/>
            <a:gdLst/>
            <a:ahLst/>
            <a:cxnLst/>
            <a:rect r="r" b="b" t="t" l="l"/>
            <a:pathLst>
              <a:path h="414957" w="587224">
                <a:moveTo>
                  <a:pt x="0" y="0"/>
                </a:moveTo>
                <a:lnTo>
                  <a:pt x="587224" y="0"/>
                </a:lnTo>
                <a:lnTo>
                  <a:pt x="587224" y="414956"/>
                </a:lnTo>
                <a:lnTo>
                  <a:pt x="0" y="414956"/>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2001813" y="-1138043"/>
            <a:ext cx="6050027" cy="6050027"/>
          </a:xfrm>
          <a:custGeom>
            <a:avLst/>
            <a:gdLst/>
            <a:ahLst/>
            <a:cxnLst/>
            <a:rect r="r" b="b" t="t" l="l"/>
            <a:pathLst>
              <a:path h="6050027" w="6050027">
                <a:moveTo>
                  <a:pt x="0" y="0"/>
                </a:moveTo>
                <a:lnTo>
                  <a:pt x="6050027" y="0"/>
                </a:lnTo>
                <a:lnTo>
                  <a:pt x="6050027" y="6050027"/>
                </a:lnTo>
                <a:lnTo>
                  <a:pt x="0" y="605002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50541" y="3427965"/>
            <a:ext cx="7062862" cy="7062862"/>
          </a:xfrm>
          <a:custGeom>
            <a:avLst/>
            <a:gdLst/>
            <a:ahLst/>
            <a:cxnLst/>
            <a:rect r="r" b="b" t="t" l="l"/>
            <a:pathLst>
              <a:path h="7062862" w="7062862">
                <a:moveTo>
                  <a:pt x="0" y="0"/>
                </a:moveTo>
                <a:lnTo>
                  <a:pt x="7062862" y="0"/>
                </a:lnTo>
                <a:lnTo>
                  <a:pt x="7062862" y="7062862"/>
                </a:lnTo>
                <a:lnTo>
                  <a:pt x="0" y="706286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7402" y="-260353"/>
            <a:ext cx="4294647" cy="4294647"/>
          </a:xfrm>
          <a:custGeom>
            <a:avLst/>
            <a:gdLst/>
            <a:ahLst/>
            <a:cxnLst/>
            <a:rect r="r" b="b" t="t" l="l"/>
            <a:pathLst>
              <a:path h="4294647" w="4294647">
                <a:moveTo>
                  <a:pt x="0" y="0"/>
                </a:moveTo>
                <a:lnTo>
                  <a:pt x="4294647" y="0"/>
                </a:lnTo>
                <a:lnTo>
                  <a:pt x="4294647" y="4294647"/>
                </a:lnTo>
                <a:lnTo>
                  <a:pt x="0" y="429464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441382" y="4452589"/>
            <a:ext cx="5013614" cy="5013614"/>
          </a:xfrm>
          <a:custGeom>
            <a:avLst/>
            <a:gdLst/>
            <a:ahLst/>
            <a:cxnLst/>
            <a:rect r="r" b="b" t="t" l="l"/>
            <a:pathLst>
              <a:path h="5013614" w="5013614">
                <a:moveTo>
                  <a:pt x="0" y="0"/>
                </a:moveTo>
                <a:lnTo>
                  <a:pt x="5013614" y="0"/>
                </a:lnTo>
                <a:lnTo>
                  <a:pt x="5013614" y="5013614"/>
                </a:lnTo>
                <a:lnTo>
                  <a:pt x="0" y="501361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53133" y="1028700"/>
            <a:ext cx="6929107" cy="8229600"/>
            <a:chOff x="0" y="0"/>
            <a:chExt cx="899880" cy="1068775"/>
          </a:xfrm>
        </p:grpSpPr>
        <p:sp>
          <p:nvSpPr>
            <p:cNvPr name="Freeform 7" id="7"/>
            <p:cNvSpPr/>
            <p:nvPr/>
          </p:nvSpPr>
          <p:spPr>
            <a:xfrm flipH="false" flipV="false" rot="0">
              <a:off x="0" y="0"/>
              <a:ext cx="899880" cy="1068775"/>
            </a:xfrm>
            <a:custGeom>
              <a:avLst/>
              <a:gdLst/>
              <a:ahLst/>
              <a:cxnLst/>
              <a:rect r="r" b="b" t="t" l="l"/>
              <a:pathLst>
                <a:path h="1068775" w="899880">
                  <a:moveTo>
                    <a:pt x="33519" y="0"/>
                  </a:moveTo>
                  <a:lnTo>
                    <a:pt x="866361" y="0"/>
                  </a:lnTo>
                  <a:cubicBezTo>
                    <a:pt x="875251" y="0"/>
                    <a:pt x="883777" y="3531"/>
                    <a:pt x="890063" y="9818"/>
                  </a:cubicBezTo>
                  <a:cubicBezTo>
                    <a:pt x="896349" y="16104"/>
                    <a:pt x="899880" y="24629"/>
                    <a:pt x="899880" y="33519"/>
                  </a:cubicBezTo>
                  <a:lnTo>
                    <a:pt x="899880" y="1035256"/>
                  </a:lnTo>
                  <a:cubicBezTo>
                    <a:pt x="899880" y="1044145"/>
                    <a:pt x="896349" y="1052671"/>
                    <a:pt x="890063" y="1058957"/>
                  </a:cubicBezTo>
                  <a:cubicBezTo>
                    <a:pt x="883777" y="1065243"/>
                    <a:pt x="875251" y="1068775"/>
                    <a:pt x="866361" y="1068775"/>
                  </a:cubicBezTo>
                  <a:lnTo>
                    <a:pt x="33519" y="1068775"/>
                  </a:lnTo>
                  <a:cubicBezTo>
                    <a:pt x="24629" y="1068775"/>
                    <a:pt x="16104" y="1065243"/>
                    <a:pt x="9818" y="1058957"/>
                  </a:cubicBezTo>
                  <a:cubicBezTo>
                    <a:pt x="3531" y="1052671"/>
                    <a:pt x="0" y="1044145"/>
                    <a:pt x="0" y="1035256"/>
                  </a:cubicBezTo>
                  <a:lnTo>
                    <a:pt x="0" y="33519"/>
                  </a:lnTo>
                  <a:cubicBezTo>
                    <a:pt x="0" y="24629"/>
                    <a:pt x="3531" y="16104"/>
                    <a:pt x="9818" y="9818"/>
                  </a:cubicBezTo>
                  <a:cubicBezTo>
                    <a:pt x="16104" y="3531"/>
                    <a:pt x="24629" y="0"/>
                    <a:pt x="33519" y="0"/>
                  </a:cubicBezTo>
                  <a:close/>
                </a:path>
              </a:pathLst>
            </a:custGeom>
            <a:blipFill>
              <a:blip r:embed="rId4"/>
              <a:stretch>
                <a:fillRect l="-39076" t="0" r="-39076" b="0"/>
              </a:stretch>
            </a:blipFill>
            <a:ln w="57150" cap="rnd">
              <a:solidFill>
                <a:srgbClr val="280600"/>
              </a:solidFill>
              <a:prstDash val="solid"/>
              <a:round/>
            </a:ln>
          </p:spPr>
        </p:sp>
      </p:grpSp>
      <p:grpSp>
        <p:nvGrpSpPr>
          <p:cNvPr name="Group 8" id="8"/>
          <p:cNvGrpSpPr/>
          <p:nvPr/>
        </p:nvGrpSpPr>
        <p:grpSpPr>
          <a:xfrm rot="0">
            <a:off x="1469473" y="4209750"/>
            <a:ext cx="3862083" cy="3951299"/>
            <a:chOff x="0" y="0"/>
            <a:chExt cx="1017199" cy="1040725"/>
          </a:xfrm>
        </p:grpSpPr>
        <p:sp>
          <p:nvSpPr>
            <p:cNvPr name="Freeform 9" id="9"/>
            <p:cNvSpPr/>
            <p:nvPr/>
          </p:nvSpPr>
          <p:spPr>
            <a:xfrm flipH="false" flipV="false" rot="0">
              <a:off x="0" y="0"/>
              <a:ext cx="1017199" cy="1040725"/>
            </a:xfrm>
            <a:custGeom>
              <a:avLst/>
              <a:gdLst/>
              <a:ahLst/>
              <a:cxnLst/>
              <a:rect r="r" b="b" t="t" l="l"/>
              <a:pathLst>
                <a:path h="1040725" w="1017199">
                  <a:moveTo>
                    <a:pt x="1017199" y="70161"/>
                  </a:moveTo>
                  <a:lnTo>
                    <a:pt x="1017199" y="970564"/>
                  </a:lnTo>
                  <a:cubicBezTo>
                    <a:pt x="1017199" y="989172"/>
                    <a:pt x="1009807" y="1007017"/>
                    <a:pt x="996649" y="1020175"/>
                  </a:cubicBezTo>
                  <a:cubicBezTo>
                    <a:pt x="983492" y="1033333"/>
                    <a:pt x="965646" y="1040725"/>
                    <a:pt x="947038" y="1040725"/>
                  </a:cubicBezTo>
                  <a:lnTo>
                    <a:pt x="70161" y="1040725"/>
                  </a:lnTo>
                  <a:cubicBezTo>
                    <a:pt x="51553" y="1040725"/>
                    <a:pt x="33707" y="1033333"/>
                    <a:pt x="20550" y="1020175"/>
                  </a:cubicBezTo>
                  <a:cubicBezTo>
                    <a:pt x="7392" y="1007017"/>
                    <a:pt x="0" y="989172"/>
                    <a:pt x="0" y="970564"/>
                  </a:cubicBezTo>
                  <a:lnTo>
                    <a:pt x="0" y="70161"/>
                  </a:lnTo>
                  <a:cubicBezTo>
                    <a:pt x="0" y="51553"/>
                    <a:pt x="7392" y="33707"/>
                    <a:pt x="20550" y="20550"/>
                  </a:cubicBezTo>
                  <a:cubicBezTo>
                    <a:pt x="33707" y="7392"/>
                    <a:pt x="51553" y="0"/>
                    <a:pt x="70161" y="0"/>
                  </a:cubicBezTo>
                  <a:lnTo>
                    <a:pt x="947038" y="0"/>
                  </a:lnTo>
                  <a:cubicBezTo>
                    <a:pt x="965646" y="0"/>
                    <a:pt x="983492" y="7392"/>
                    <a:pt x="996649" y="20550"/>
                  </a:cubicBezTo>
                  <a:cubicBezTo>
                    <a:pt x="1009807" y="33707"/>
                    <a:pt x="1017199" y="51553"/>
                    <a:pt x="1017199" y="70161"/>
                  </a:cubicBezTo>
                  <a:close/>
                </a:path>
              </a:pathLst>
            </a:custGeom>
            <a:solidFill>
              <a:srgbClr val="280600"/>
            </a:solidFill>
          </p:spPr>
        </p:sp>
        <p:sp>
          <p:nvSpPr>
            <p:cNvPr name="TextBox 10" id="10"/>
            <p:cNvSpPr txBox="true"/>
            <p:nvPr/>
          </p:nvSpPr>
          <p:spPr>
            <a:xfrm>
              <a:off x="0" y="-57150"/>
              <a:ext cx="1017199" cy="1097875"/>
            </a:xfrm>
            <a:prstGeom prst="rect">
              <a:avLst/>
            </a:prstGeom>
          </p:spPr>
          <p:txBody>
            <a:bodyPr anchor="ctr" rtlCol="false" tIns="50800" lIns="50800" bIns="50800" rIns="50800"/>
            <a:lstStyle/>
            <a:p>
              <a:pPr algn="ctr">
                <a:lnSpc>
                  <a:spcPts val="3306"/>
                </a:lnSpc>
              </a:pPr>
            </a:p>
          </p:txBody>
        </p:sp>
      </p:grpSp>
      <p:grpSp>
        <p:nvGrpSpPr>
          <p:cNvPr name="Group 11" id="11"/>
          <p:cNvGrpSpPr/>
          <p:nvPr/>
        </p:nvGrpSpPr>
        <p:grpSpPr>
          <a:xfrm rot="0">
            <a:off x="6019889" y="4209750"/>
            <a:ext cx="3862083" cy="3951299"/>
            <a:chOff x="0" y="0"/>
            <a:chExt cx="1017199" cy="1040725"/>
          </a:xfrm>
        </p:grpSpPr>
        <p:sp>
          <p:nvSpPr>
            <p:cNvPr name="Freeform 12" id="12"/>
            <p:cNvSpPr/>
            <p:nvPr/>
          </p:nvSpPr>
          <p:spPr>
            <a:xfrm flipH="false" flipV="false" rot="0">
              <a:off x="0" y="0"/>
              <a:ext cx="1017199" cy="1040725"/>
            </a:xfrm>
            <a:custGeom>
              <a:avLst/>
              <a:gdLst/>
              <a:ahLst/>
              <a:cxnLst/>
              <a:rect r="r" b="b" t="t" l="l"/>
              <a:pathLst>
                <a:path h="1040725" w="1017199">
                  <a:moveTo>
                    <a:pt x="1017199" y="70161"/>
                  </a:moveTo>
                  <a:lnTo>
                    <a:pt x="1017199" y="970564"/>
                  </a:lnTo>
                  <a:cubicBezTo>
                    <a:pt x="1017199" y="989172"/>
                    <a:pt x="1009807" y="1007017"/>
                    <a:pt x="996649" y="1020175"/>
                  </a:cubicBezTo>
                  <a:cubicBezTo>
                    <a:pt x="983492" y="1033333"/>
                    <a:pt x="965646" y="1040725"/>
                    <a:pt x="947038" y="1040725"/>
                  </a:cubicBezTo>
                  <a:lnTo>
                    <a:pt x="70161" y="1040725"/>
                  </a:lnTo>
                  <a:cubicBezTo>
                    <a:pt x="51553" y="1040725"/>
                    <a:pt x="33707" y="1033333"/>
                    <a:pt x="20550" y="1020175"/>
                  </a:cubicBezTo>
                  <a:cubicBezTo>
                    <a:pt x="7392" y="1007017"/>
                    <a:pt x="0" y="989172"/>
                    <a:pt x="0" y="970564"/>
                  </a:cubicBezTo>
                  <a:lnTo>
                    <a:pt x="0" y="70161"/>
                  </a:lnTo>
                  <a:cubicBezTo>
                    <a:pt x="0" y="51553"/>
                    <a:pt x="7392" y="33707"/>
                    <a:pt x="20550" y="20550"/>
                  </a:cubicBezTo>
                  <a:cubicBezTo>
                    <a:pt x="33707" y="7392"/>
                    <a:pt x="51553" y="0"/>
                    <a:pt x="70161" y="0"/>
                  </a:cubicBezTo>
                  <a:lnTo>
                    <a:pt x="947038" y="0"/>
                  </a:lnTo>
                  <a:cubicBezTo>
                    <a:pt x="965646" y="0"/>
                    <a:pt x="983492" y="7392"/>
                    <a:pt x="996649" y="20550"/>
                  </a:cubicBezTo>
                  <a:cubicBezTo>
                    <a:pt x="1009807" y="33707"/>
                    <a:pt x="1017199" y="51553"/>
                    <a:pt x="1017199" y="70161"/>
                  </a:cubicBezTo>
                  <a:close/>
                </a:path>
              </a:pathLst>
            </a:custGeom>
            <a:solidFill>
              <a:srgbClr val="280600"/>
            </a:solidFill>
          </p:spPr>
        </p:sp>
        <p:sp>
          <p:nvSpPr>
            <p:cNvPr name="TextBox 13" id="13"/>
            <p:cNvSpPr txBox="true"/>
            <p:nvPr/>
          </p:nvSpPr>
          <p:spPr>
            <a:xfrm>
              <a:off x="0" y="-57150"/>
              <a:ext cx="1017199" cy="1097875"/>
            </a:xfrm>
            <a:prstGeom prst="rect">
              <a:avLst/>
            </a:prstGeom>
          </p:spPr>
          <p:txBody>
            <a:bodyPr anchor="ctr" rtlCol="false" tIns="50800" lIns="50800" bIns="50800" rIns="50800"/>
            <a:lstStyle/>
            <a:p>
              <a:pPr algn="ctr">
                <a:lnSpc>
                  <a:spcPts val="3306"/>
                </a:lnSpc>
              </a:pPr>
            </a:p>
          </p:txBody>
        </p:sp>
      </p:grpSp>
      <p:sp>
        <p:nvSpPr>
          <p:cNvPr name="AutoShape 14" id="14"/>
          <p:cNvSpPr/>
          <p:nvPr/>
        </p:nvSpPr>
        <p:spPr>
          <a:xfrm>
            <a:off x="1820250" y="6538842"/>
            <a:ext cx="3092948" cy="0"/>
          </a:xfrm>
          <a:prstGeom prst="line">
            <a:avLst/>
          </a:prstGeom>
          <a:ln cap="rnd" w="19050">
            <a:solidFill>
              <a:srgbClr val="E0E0E0">
                <a:alpha val="40000"/>
              </a:srgbClr>
            </a:solidFill>
            <a:prstDash val="solid"/>
            <a:headEnd type="none" len="sm" w="sm"/>
            <a:tailEnd type="none" len="sm" w="sm"/>
          </a:ln>
        </p:spPr>
      </p:sp>
      <p:sp>
        <p:nvSpPr>
          <p:cNvPr name="AutoShape 15" id="15"/>
          <p:cNvSpPr/>
          <p:nvPr/>
        </p:nvSpPr>
        <p:spPr>
          <a:xfrm>
            <a:off x="6370666" y="6538842"/>
            <a:ext cx="3092948" cy="0"/>
          </a:xfrm>
          <a:prstGeom prst="line">
            <a:avLst/>
          </a:prstGeom>
          <a:ln cap="rnd" w="19050">
            <a:solidFill>
              <a:srgbClr val="E0E0E0">
                <a:alpha val="40000"/>
              </a:srgbClr>
            </a:solidFill>
            <a:prstDash val="solid"/>
            <a:headEnd type="none" len="sm" w="sm"/>
            <a:tailEnd type="none" len="sm" w="sm"/>
          </a:ln>
        </p:spPr>
      </p:sp>
      <p:sp>
        <p:nvSpPr>
          <p:cNvPr name="Freeform 16" id="16"/>
          <p:cNvSpPr/>
          <p:nvPr/>
        </p:nvSpPr>
        <p:spPr>
          <a:xfrm flipH="false" flipV="false" rot="0">
            <a:off x="2902271" y="4611534"/>
            <a:ext cx="996486" cy="996486"/>
          </a:xfrm>
          <a:custGeom>
            <a:avLst/>
            <a:gdLst/>
            <a:ahLst/>
            <a:cxnLst/>
            <a:rect r="r" b="b" t="t" l="l"/>
            <a:pathLst>
              <a:path h="996486" w="996486">
                <a:moveTo>
                  <a:pt x="0" y="0"/>
                </a:moveTo>
                <a:lnTo>
                  <a:pt x="996487" y="0"/>
                </a:lnTo>
                <a:lnTo>
                  <a:pt x="996487" y="996486"/>
                </a:lnTo>
                <a:lnTo>
                  <a:pt x="0" y="996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7452687" y="4611534"/>
            <a:ext cx="996486" cy="996486"/>
          </a:xfrm>
          <a:custGeom>
            <a:avLst/>
            <a:gdLst/>
            <a:ahLst/>
            <a:cxnLst/>
            <a:rect r="r" b="b" t="t" l="l"/>
            <a:pathLst>
              <a:path h="996486" w="996486">
                <a:moveTo>
                  <a:pt x="0" y="0"/>
                </a:moveTo>
                <a:lnTo>
                  <a:pt x="996487" y="0"/>
                </a:lnTo>
                <a:lnTo>
                  <a:pt x="996487" y="996486"/>
                </a:lnTo>
                <a:lnTo>
                  <a:pt x="0" y="996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10570305" y="4209750"/>
            <a:ext cx="3862083" cy="3951299"/>
            <a:chOff x="0" y="0"/>
            <a:chExt cx="1017199" cy="1040725"/>
          </a:xfrm>
        </p:grpSpPr>
        <p:sp>
          <p:nvSpPr>
            <p:cNvPr name="Freeform 19" id="19"/>
            <p:cNvSpPr/>
            <p:nvPr/>
          </p:nvSpPr>
          <p:spPr>
            <a:xfrm flipH="false" flipV="false" rot="0">
              <a:off x="0" y="0"/>
              <a:ext cx="1017199" cy="1040725"/>
            </a:xfrm>
            <a:custGeom>
              <a:avLst/>
              <a:gdLst/>
              <a:ahLst/>
              <a:cxnLst/>
              <a:rect r="r" b="b" t="t" l="l"/>
              <a:pathLst>
                <a:path h="1040725" w="1017199">
                  <a:moveTo>
                    <a:pt x="1017199" y="70161"/>
                  </a:moveTo>
                  <a:lnTo>
                    <a:pt x="1017199" y="970564"/>
                  </a:lnTo>
                  <a:cubicBezTo>
                    <a:pt x="1017199" y="989172"/>
                    <a:pt x="1009807" y="1007017"/>
                    <a:pt x="996649" y="1020175"/>
                  </a:cubicBezTo>
                  <a:cubicBezTo>
                    <a:pt x="983492" y="1033333"/>
                    <a:pt x="965646" y="1040725"/>
                    <a:pt x="947038" y="1040725"/>
                  </a:cubicBezTo>
                  <a:lnTo>
                    <a:pt x="70161" y="1040725"/>
                  </a:lnTo>
                  <a:cubicBezTo>
                    <a:pt x="51553" y="1040725"/>
                    <a:pt x="33707" y="1033333"/>
                    <a:pt x="20550" y="1020175"/>
                  </a:cubicBezTo>
                  <a:cubicBezTo>
                    <a:pt x="7392" y="1007017"/>
                    <a:pt x="0" y="989172"/>
                    <a:pt x="0" y="970564"/>
                  </a:cubicBezTo>
                  <a:lnTo>
                    <a:pt x="0" y="70161"/>
                  </a:lnTo>
                  <a:cubicBezTo>
                    <a:pt x="0" y="51553"/>
                    <a:pt x="7392" y="33707"/>
                    <a:pt x="20550" y="20550"/>
                  </a:cubicBezTo>
                  <a:cubicBezTo>
                    <a:pt x="33707" y="7392"/>
                    <a:pt x="51553" y="0"/>
                    <a:pt x="70161" y="0"/>
                  </a:cubicBezTo>
                  <a:lnTo>
                    <a:pt x="947038" y="0"/>
                  </a:lnTo>
                  <a:cubicBezTo>
                    <a:pt x="965646" y="0"/>
                    <a:pt x="983492" y="7392"/>
                    <a:pt x="996649" y="20550"/>
                  </a:cubicBezTo>
                  <a:cubicBezTo>
                    <a:pt x="1009807" y="33707"/>
                    <a:pt x="1017199" y="51553"/>
                    <a:pt x="1017199" y="70161"/>
                  </a:cubicBezTo>
                  <a:close/>
                </a:path>
              </a:pathLst>
            </a:custGeom>
            <a:solidFill>
              <a:srgbClr val="280600"/>
            </a:solidFill>
          </p:spPr>
        </p:sp>
        <p:sp>
          <p:nvSpPr>
            <p:cNvPr name="TextBox 20" id="20"/>
            <p:cNvSpPr txBox="true"/>
            <p:nvPr/>
          </p:nvSpPr>
          <p:spPr>
            <a:xfrm>
              <a:off x="0" y="-57150"/>
              <a:ext cx="1017199" cy="1097875"/>
            </a:xfrm>
            <a:prstGeom prst="rect">
              <a:avLst/>
            </a:prstGeom>
          </p:spPr>
          <p:txBody>
            <a:bodyPr anchor="ctr" rtlCol="false" tIns="50800" lIns="50800" bIns="50800" rIns="50800"/>
            <a:lstStyle/>
            <a:p>
              <a:pPr algn="ctr">
                <a:lnSpc>
                  <a:spcPts val="3306"/>
                </a:lnSpc>
              </a:pPr>
            </a:p>
          </p:txBody>
        </p:sp>
      </p:grpSp>
      <p:sp>
        <p:nvSpPr>
          <p:cNvPr name="AutoShape 21" id="21"/>
          <p:cNvSpPr/>
          <p:nvPr/>
        </p:nvSpPr>
        <p:spPr>
          <a:xfrm>
            <a:off x="10921082" y="6538842"/>
            <a:ext cx="3092948" cy="0"/>
          </a:xfrm>
          <a:prstGeom prst="line">
            <a:avLst/>
          </a:prstGeom>
          <a:ln cap="rnd" w="19050">
            <a:solidFill>
              <a:srgbClr val="E0E0E0">
                <a:alpha val="40000"/>
              </a:srgbClr>
            </a:solidFill>
            <a:prstDash val="solid"/>
            <a:headEnd type="none" len="sm" w="sm"/>
            <a:tailEnd type="none" len="sm" w="sm"/>
          </a:ln>
        </p:spPr>
      </p:sp>
      <p:sp>
        <p:nvSpPr>
          <p:cNvPr name="Freeform 22" id="22"/>
          <p:cNvSpPr/>
          <p:nvPr/>
        </p:nvSpPr>
        <p:spPr>
          <a:xfrm flipH="false" flipV="false" rot="0">
            <a:off x="12003103" y="4611534"/>
            <a:ext cx="996486" cy="996486"/>
          </a:xfrm>
          <a:custGeom>
            <a:avLst/>
            <a:gdLst/>
            <a:ahLst/>
            <a:cxnLst/>
            <a:rect r="r" b="b" t="t" l="l"/>
            <a:pathLst>
              <a:path h="996486" w="996486">
                <a:moveTo>
                  <a:pt x="0" y="0"/>
                </a:moveTo>
                <a:lnTo>
                  <a:pt x="996487" y="0"/>
                </a:lnTo>
                <a:lnTo>
                  <a:pt x="996487" y="996486"/>
                </a:lnTo>
                <a:lnTo>
                  <a:pt x="0" y="996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1082107">
            <a:off x="16552237" y="-1946884"/>
            <a:ext cx="4848356" cy="8724736"/>
            <a:chOff x="0" y="0"/>
            <a:chExt cx="1276933" cy="2297873"/>
          </a:xfrm>
        </p:grpSpPr>
        <p:sp>
          <p:nvSpPr>
            <p:cNvPr name="Freeform 24" id="2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25" id="2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1082107">
            <a:off x="15315821" y="-4684921"/>
            <a:ext cx="5077882" cy="8724736"/>
            <a:chOff x="0" y="0"/>
            <a:chExt cx="1337385" cy="2297873"/>
          </a:xfrm>
        </p:grpSpPr>
        <p:sp>
          <p:nvSpPr>
            <p:cNvPr name="Freeform 27" id="27"/>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8" id="28"/>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sp>
        <p:nvSpPr>
          <p:cNvPr name="TextBox 29" id="29"/>
          <p:cNvSpPr txBox="true"/>
          <p:nvPr/>
        </p:nvSpPr>
        <p:spPr>
          <a:xfrm rot="0">
            <a:off x="1463560" y="1992600"/>
            <a:ext cx="9457522" cy="1162685"/>
          </a:xfrm>
          <a:prstGeom prst="rect">
            <a:avLst/>
          </a:prstGeom>
        </p:spPr>
        <p:txBody>
          <a:bodyPr anchor="t" rtlCol="false" tIns="0" lIns="0" bIns="0" rIns="0">
            <a:spAutoFit/>
          </a:bodyPr>
          <a:lstStyle/>
          <a:p>
            <a:pPr algn="l" marL="0" indent="0" lvl="0">
              <a:lnSpc>
                <a:spcPts val="7479"/>
              </a:lnSpc>
              <a:spcBef>
                <a:spcPct val="0"/>
              </a:spcBef>
            </a:pPr>
            <a:r>
              <a:rPr lang="en-US" b="true" sz="6799" strike="noStrike" u="none">
                <a:solidFill>
                  <a:srgbClr val="280600"/>
                </a:solidFill>
                <a:latin typeface="Agrandir Bold"/>
                <a:ea typeface="Agrandir Bold"/>
                <a:cs typeface="Agrandir Bold"/>
                <a:sym typeface="Agrandir Bold"/>
              </a:rPr>
              <a:t>Project Portfolio</a:t>
            </a:r>
          </a:p>
        </p:txBody>
      </p:sp>
      <p:sp>
        <p:nvSpPr>
          <p:cNvPr name="TextBox 30" id="30"/>
          <p:cNvSpPr txBox="true"/>
          <p:nvPr/>
        </p:nvSpPr>
        <p:spPr>
          <a:xfrm rot="0">
            <a:off x="2057490" y="6701677"/>
            <a:ext cx="2686049" cy="1063447"/>
          </a:xfrm>
          <a:prstGeom prst="rect">
            <a:avLst/>
          </a:prstGeom>
        </p:spPr>
        <p:txBody>
          <a:bodyPr anchor="t" rtlCol="false" tIns="0" lIns="0" bIns="0" rIns="0">
            <a:spAutoFit/>
          </a:bodyPr>
          <a:lstStyle/>
          <a:p>
            <a:pPr algn="ctr">
              <a:lnSpc>
                <a:spcPts val="2799"/>
              </a:lnSpc>
            </a:pPr>
            <a:r>
              <a:rPr lang="en-US" sz="1999">
                <a:solidFill>
                  <a:srgbClr val="FFFFFF"/>
                </a:solidFill>
                <a:latin typeface="Poppins"/>
                <a:ea typeface="Poppins"/>
                <a:cs typeface="Poppins"/>
                <a:sym typeface="Poppins"/>
              </a:rPr>
              <a:t>Bran</a:t>
            </a:r>
            <a:r>
              <a:rPr lang="en-US" sz="1999">
                <a:solidFill>
                  <a:srgbClr val="FFFFFF"/>
                </a:solidFill>
                <a:latin typeface="Poppins"/>
                <a:ea typeface="Poppins"/>
                <a:cs typeface="Poppins"/>
                <a:sym typeface="Poppins"/>
              </a:rPr>
              <a:t>ding Design for E-Commerce Business </a:t>
            </a:r>
          </a:p>
        </p:txBody>
      </p:sp>
      <p:sp>
        <p:nvSpPr>
          <p:cNvPr name="TextBox 31" id="31"/>
          <p:cNvSpPr txBox="true"/>
          <p:nvPr/>
        </p:nvSpPr>
        <p:spPr>
          <a:xfrm rot="0">
            <a:off x="6804732" y="6701677"/>
            <a:ext cx="2292396" cy="1063447"/>
          </a:xfrm>
          <a:prstGeom prst="rect">
            <a:avLst/>
          </a:prstGeom>
        </p:spPr>
        <p:txBody>
          <a:bodyPr anchor="t" rtlCol="false" tIns="0" lIns="0" bIns="0" rIns="0">
            <a:spAutoFit/>
          </a:bodyPr>
          <a:lstStyle/>
          <a:p>
            <a:pPr algn="ctr">
              <a:lnSpc>
                <a:spcPts val="2799"/>
              </a:lnSpc>
            </a:pPr>
            <a:r>
              <a:rPr lang="en-US" sz="1999">
                <a:solidFill>
                  <a:srgbClr val="FFFFFF"/>
                </a:solidFill>
                <a:latin typeface="Poppins"/>
                <a:ea typeface="Poppins"/>
                <a:cs typeface="Poppins"/>
                <a:sym typeface="Poppins"/>
              </a:rPr>
              <a:t>Web</a:t>
            </a:r>
            <a:r>
              <a:rPr lang="en-US" sz="1999">
                <a:solidFill>
                  <a:srgbClr val="FFFFFF"/>
                </a:solidFill>
                <a:latin typeface="Poppins"/>
                <a:ea typeface="Poppins"/>
                <a:cs typeface="Poppins"/>
                <a:sym typeface="Poppins"/>
              </a:rPr>
              <a:t>site Redesign for Smoothie Cafe</a:t>
            </a:r>
          </a:p>
        </p:txBody>
      </p:sp>
      <p:sp>
        <p:nvSpPr>
          <p:cNvPr name="TextBox 32" id="32"/>
          <p:cNvSpPr txBox="true"/>
          <p:nvPr/>
        </p:nvSpPr>
        <p:spPr>
          <a:xfrm rot="0">
            <a:off x="2211226" y="5893377"/>
            <a:ext cx="2378577" cy="42481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Bold"/>
                <a:ea typeface="Poppins Bold"/>
                <a:cs typeface="Poppins Bold"/>
                <a:sym typeface="Poppins Bold"/>
              </a:rPr>
              <a:t>Project 1 </a:t>
            </a:r>
          </a:p>
        </p:txBody>
      </p:sp>
      <p:sp>
        <p:nvSpPr>
          <p:cNvPr name="TextBox 33" id="33"/>
          <p:cNvSpPr txBox="true"/>
          <p:nvPr/>
        </p:nvSpPr>
        <p:spPr>
          <a:xfrm rot="0">
            <a:off x="6993071" y="5893377"/>
            <a:ext cx="1915719" cy="42487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Bold"/>
                <a:ea typeface="Poppins Bold"/>
                <a:cs typeface="Poppins Bold"/>
                <a:sym typeface="Poppins Bold"/>
              </a:rPr>
              <a:t>Project 2</a:t>
            </a:r>
          </a:p>
        </p:txBody>
      </p:sp>
      <p:sp>
        <p:nvSpPr>
          <p:cNvPr name="TextBox 34" id="34"/>
          <p:cNvSpPr txBox="true"/>
          <p:nvPr/>
        </p:nvSpPr>
        <p:spPr>
          <a:xfrm rot="0">
            <a:off x="11190486" y="6700767"/>
            <a:ext cx="2621722" cy="711081"/>
          </a:xfrm>
          <a:prstGeom prst="rect">
            <a:avLst/>
          </a:prstGeom>
        </p:spPr>
        <p:txBody>
          <a:bodyPr anchor="t" rtlCol="false" tIns="0" lIns="0" bIns="0" rIns="0">
            <a:spAutoFit/>
          </a:bodyPr>
          <a:lstStyle/>
          <a:p>
            <a:pPr algn="ctr">
              <a:lnSpc>
                <a:spcPts val="2799"/>
              </a:lnSpc>
            </a:pPr>
            <a:r>
              <a:rPr lang="en-US" sz="1999">
                <a:solidFill>
                  <a:srgbClr val="FFFFFF"/>
                </a:solidFill>
                <a:latin typeface="Poppins"/>
                <a:ea typeface="Poppins"/>
                <a:cs typeface="Poppins"/>
                <a:sym typeface="Poppins"/>
              </a:rPr>
              <a:t>Soc</a:t>
            </a:r>
            <a:r>
              <a:rPr lang="en-US" sz="1999">
                <a:solidFill>
                  <a:srgbClr val="FFFFFF"/>
                </a:solidFill>
                <a:latin typeface="Poppins"/>
                <a:ea typeface="Poppins"/>
                <a:cs typeface="Poppins"/>
                <a:sym typeface="Poppins"/>
              </a:rPr>
              <a:t>ial Media Campaign Design</a:t>
            </a:r>
          </a:p>
        </p:txBody>
      </p:sp>
      <p:sp>
        <p:nvSpPr>
          <p:cNvPr name="TextBox 35" id="35"/>
          <p:cNvSpPr txBox="true"/>
          <p:nvPr/>
        </p:nvSpPr>
        <p:spPr>
          <a:xfrm rot="0">
            <a:off x="11582901" y="5893377"/>
            <a:ext cx="1836891" cy="42487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Poppins Bold"/>
                <a:ea typeface="Poppins Bold"/>
                <a:cs typeface="Poppins Bold"/>
                <a:sym typeface="Poppins Bold"/>
              </a:rPr>
              <a:t>Project 3</a:t>
            </a:r>
          </a:p>
        </p:txBody>
      </p:sp>
      <p:sp>
        <p:nvSpPr>
          <p:cNvPr name="Freeform 36" id="36"/>
          <p:cNvSpPr/>
          <p:nvPr/>
        </p:nvSpPr>
        <p:spPr>
          <a:xfrm flipH="false" flipV="false" rot="0">
            <a:off x="9463614" y="1403557"/>
            <a:ext cx="1309181" cy="483413"/>
          </a:xfrm>
          <a:custGeom>
            <a:avLst/>
            <a:gdLst/>
            <a:ahLst/>
            <a:cxnLst/>
            <a:rect r="r" b="b" t="t" l="l"/>
            <a:pathLst>
              <a:path h="483413" w="1309181">
                <a:moveTo>
                  <a:pt x="0" y="0"/>
                </a:moveTo>
                <a:lnTo>
                  <a:pt x="1309181" y="0"/>
                </a:lnTo>
                <a:lnTo>
                  <a:pt x="1309181" y="483414"/>
                </a:lnTo>
                <a:lnTo>
                  <a:pt x="0" y="483414"/>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37" id="37"/>
          <p:cNvSpPr/>
          <p:nvPr/>
        </p:nvSpPr>
        <p:spPr>
          <a:xfrm flipH="false" flipV="false" rot="0">
            <a:off x="160292" y="9050822"/>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38" id="38"/>
          <p:cNvSpPr/>
          <p:nvPr/>
        </p:nvSpPr>
        <p:spPr>
          <a:xfrm flipH="false" flipV="false" rot="0">
            <a:off x="2534620" y="0"/>
            <a:ext cx="1309181" cy="483413"/>
          </a:xfrm>
          <a:custGeom>
            <a:avLst/>
            <a:gdLst/>
            <a:ahLst/>
            <a:cxnLst/>
            <a:rect r="r" b="b" t="t" l="l"/>
            <a:pathLst>
              <a:path h="483413" w="1309181">
                <a:moveTo>
                  <a:pt x="0" y="0"/>
                </a:moveTo>
                <a:lnTo>
                  <a:pt x="1309182" y="0"/>
                </a:lnTo>
                <a:lnTo>
                  <a:pt x="1309182"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39" id="39"/>
          <p:cNvSpPr/>
          <p:nvPr/>
        </p:nvSpPr>
        <p:spPr>
          <a:xfrm flipH="false" flipV="false" rot="0">
            <a:off x="735088" y="3427965"/>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40" id="40"/>
          <p:cNvSpPr/>
          <p:nvPr/>
        </p:nvSpPr>
        <p:spPr>
          <a:xfrm flipH="false" flipV="false" rot="0">
            <a:off x="8803517" y="8843343"/>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1585827" y="-1996313"/>
            <a:ext cx="6050027" cy="6050027"/>
          </a:xfrm>
          <a:custGeom>
            <a:avLst/>
            <a:gdLst/>
            <a:ahLst/>
            <a:cxnLst/>
            <a:rect r="r" b="b" t="t" l="l"/>
            <a:pathLst>
              <a:path h="6050027" w="6050027">
                <a:moveTo>
                  <a:pt x="0" y="0"/>
                </a:moveTo>
                <a:lnTo>
                  <a:pt x="6050027" y="0"/>
                </a:lnTo>
                <a:lnTo>
                  <a:pt x="6050027" y="6050026"/>
                </a:lnTo>
                <a:lnTo>
                  <a:pt x="0" y="605002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33641" y="4053713"/>
            <a:ext cx="6411754" cy="6411754"/>
          </a:xfrm>
          <a:custGeom>
            <a:avLst/>
            <a:gdLst/>
            <a:ahLst/>
            <a:cxnLst/>
            <a:rect r="r" b="b" t="t" l="l"/>
            <a:pathLst>
              <a:path h="6411754" w="6411754">
                <a:moveTo>
                  <a:pt x="0" y="0"/>
                </a:moveTo>
                <a:lnTo>
                  <a:pt x="6411753" y="0"/>
                </a:lnTo>
                <a:lnTo>
                  <a:pt x="6411753"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1416" y="-1118624"/>
            <a:ext cx="4294647" cy="4294647"/>
          </a:xfrm>
          <a:custGeom>
            <a:avLst/>
            <a:gdLst/>
            <a:ahLst/>
            <a:cxnLst/>
            <a:rect r="r" b="b" t="t" l="l"/>
            <a:pathLst>
              <a:path h="4294647" w="4294647">
                <a:moveTo>
                  <a:pt x="0" y="0"/>
                </a:moveTo>
                <a:lnTo>
                  <a:pt x="4294647" y="0"/>
                </a:lnTo>
                <a:lnTo>
                  <a:pt x="4294647" y="4294648"/>
                </a:lnTo>
                <a:lnTo>
                  <a:pt x="0" y="429464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23919" y="4983880"/>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982934" y="4799256"/>
            <a:ext cx="821282" cy="821282"/>
            <a:chOff x="0" y="0"/>
            <a:chExt cx="1095043" cy="1095043"/>
          </a:xfrm>
        </p:grpSpPr>
        <p:grpSp>
          <p:nvGrpSpPr>
            <p:cNvPr name="Group 7" id="7"/>
            <p:cNvGrpSpPr/>
            <p:nvPr/>
          </p:nvGrpSpPr>
          <p:grpSpPr>
            <a:xfrm rot="0">
              <a:off x="0" y="0"/>
              <a:ext cx="1095043" cy="10950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9" id="9"/>
              <p:cNvSpPr txBox="true"/>
              <p:nvPr/>
            </p:nvSpPr>
            <p:spPr>
              <a:xfrm>
                <a:off x="76200" y="-9525"/>
                <a:ext cx="660400" cy="746125"/>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283922" y="283922"/>
              <a:ext cx="527200" cy="527200"/>
            </a:xfrm>
            <a:custGeom>
              <a:avLst/>
              <a:gdLst/>
              <a:ahLst/>
              <a:cxnLst/>
              <a:rect r="r" b="b" t="t" l="l"/>
              <a:pathLst>
                <a:path h="527200" w="527200">
                  <a:moveTo>
                    <a:pt x="0" y="0"/>
                  </a:moveTo>
                  <a:lnTo>
                    <a:pt x="527199" y="0"/>
                  </a:lnTo>
                  <a:lnTo>
                    <a:pt x="527199" y="527199"/>
                  </a:lnTo>
                  <a:lnTo>
                    <a:pt x="0" y="527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600296" y="1515034"/>
            <a:ext cx="6655096" cy="7256931"/>
            <a:chOff x="0" y="0"/>
            <a:chExt cx="901327" cy="982836"/>
          </a:xfrm>
        </p:grpSpPr>
        <p:sp>
          <p:nvSpPr>
            <p:cNvPr name="Freeform 12" id="12"/>
            <p:cNvSpPr/>
            <p:nvPr/>
          </p:nvSpPr>
          <p:spPr>
            <a:xfrm flipH="false" flipV="false" rot="0">
              <a:off x="0" y="0"/>
              <a:ext cx="901327" cy="982836"/>
            </a:xfrm>
            <a:custGeom>
              <a:avLst/>
              <a:gdLst/>
              <a:ahLst/>
              <a:cxnLst/>
              <a:rect r="r" b="b" t="t" l="l"/>
              <a:pathLst>
                <a:path h="982836" w="901327">
                  <a:moveTo>
                    <a:pt x="29083" y="0"/>
                  </a:moveTo>
                  <a:lnTo>
                    <a:pt x="872245" y="0"/>
                  </a:lnTo>
                  <a:cubicBezTo>
                    <a:pt x="888307" y="0"/>
                    <a:pt x="901327" y="13021"/>
                    <a:pt x="901327" y="29083"/>
                  </a:cubicBezTo>
                  <a:lnTo>
                    <a:pt x="901327" y="953754"/>
                  </a:lnTo>
                  <a:cubicBezTo>
                    <a:pt x="901327" y="969816"/>
                    <a:pt x="888307" y="982836"/>
                    <a:pt x="872245" y="982836"/>
                  </a:cubicBezTo>
                  <a:lnTo>
                    <a:pt x="29083" y="982836"/>
                  </a:lnTo>
                  <a:cubicBezTo>
                    <a:pt x="13021" y="982836"/>
                    <a:pt x="0" y="969816"/>
                    <a:pt x="0" y="953754"/>
                  </a:cubicBezTo>
                  <a:lnTo>
                    <a:pt x="0" y="29083"/>
                  </a:lnTo>
                  <a:cubicBezTo>
                    <a:pt x="0" y="13021"/>
                    <a:pt x="13021" y="0"/>
                    <a:pt x="29083" y="0"/>
                  </a:cubicBezTo>
                  <a:close/>
                </a:path>
              </a:pathLst>
            </a:custGeom>
            <a:blipFill>
              <a:blip r:embed="rId6"/>
              <a:stretch>
                <a:fillRect l="-31782" t="0" r="-31782" b="0"/>
              </a:stretch>
            </a:blipFill>
            <a:ln w="57150" cap="rnd">
              <a:solidFill>
                <a:srgbClr val="280600"/>
              </a:solidFill>
              <a:prstDash val="solid"/>
              <a:round/>
            </a:ln>
          </p:spPr>
        </p:sp>
      </p:grpSp>
      <p:grpSp>
        <p:nvGrpSpPr>
          <p:cNvPr name="Group 13" id="13"/>
          <p:cNvGrpSpPr/>
          <p:nvPr/>
        </p:nvGrpSpPr>
        <p:grpSpPr>
          <a:xfrm rot="1082107">
            <a:off x="16859705" y="-643217"/>
            <a:ext cx="4848356" cy="8724736"/>
            <a:chOff x="0" y="0"/>
            <a:chExt cx="1276933" cy="2297873"/>
          </a:xfrm>
        </p:grpSpPr>
        <p:sp>
          <p:nvSpPr>
            <p:cNvPr name="Freeform 14" id="1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5" id="1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1082107">
            <a:off x="-3275622" y="7803103"/>
            <a:ext cx="4848356" cy="8724736"/>
            <a:chOff x="0" y="0"/>
            <a:chExt cx="1276933" cy="2297873"/>
          </a:xfrm>
        </p:grpSpPr>
        <p:sp>
          <p:nvSpPr>
            <p:cNvPr name="Freeform 17" id="17"/>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8" id="18"/>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1082107">
            <a:off x="15623288" y="-3381254"/>
            <a:ext cx="5077882" cy="8724736"/>
            <a:chOff x="0" y="0"/>
            <a:chExt cx="1337385" cy="2297873"/>
          </a:xfrm>
        </p:grpSpPr>
        <p:sp>
          <p:nvSpPr>
            <p:cNvPr name="Freeform 20" id="20"/>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1" id="21"/>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1082107">
            <a:off x="-4512038" y="5065066"/>
            <a:ext cx="5077882" cy="8724736"/>
            <a:chOff x="0" y="0"/>
            <a:chExt cx="1337385" cy="2297873"/>
          </a:xfrm>
        </p:grpSpPr>
        <p:sp>
          <p:nvSpPr>
            <p:cNvPr name="Freeform 23" id="23"/>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4" id="24"/>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982934" y="2453190"/>
            <a:ext cx="5612002" cy="1143635"/>
          </a:xfrm>
          <a:prstGeom prst="rect">
            <a:avLst/>
          </a:prstGeom>
        </p:spPr>
        <p:txBody>
          <a:bodyPr anchor="t" rtlCol="false" tIns="0" lIns="0" bIns="0" rIns="0">
            <a:spAutoFit/>
          </a:bodyPr>
          <a:lstStyle/>
          <a:p>
            <a:pPr algn="l">
              <a:lnSpc>
                <a:spcPts val="7480"/>
              </a:lnSpc>
            </a:pPr>
            <a:r>
              <a:rPr lang="en-US" sz="6800" b="true">
                <a:solidFill>
                  <a:srgbClr val="280600"/>
                </a:solidFill>
                <a:latin typeface="Agrandir Bold"/>
                <a:ea typeface="Agrandir Bold"/>
                <a:cs typeface="Agrandir Bold"/>
                <a:sym typeface="Agrandir Bold"/>
              </a:rPr>
              <a:t>Project 1</a:t>
            </a:r>
          </a:p>
        </p:txBody>
      </p:sp>
      <p:sp>
        <p:nvSpPr>
          <p:cNvPr name="TextBox 26" id="26"/>
          <p:cNvSpPr txBox="true"/>
          <p:nvPr/>
        </p:nvSpPr>
        <p:spPr>
          <a:xfrm rot="0">
            <a:off x="1982934" y="5868783"/>
            <a:ext cx="6701413"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Led an e-commerce rebrand with a new logo, color pal</a:t>
            </a:r>
            <a:r>
              <a:rPr lang="en-US" sz="2000">
                <a:solidFill>
                  <a:srgbClr val="280600"/>
                </a:solidFill>
                <a:latin typeface="Poppins"/>
                <a:ea typeface="Poppins"/>
                <a:cs typeface="Poppins"/>
                <a:sym typeface="Poppins"/>
              </a:rPr>
              <a:t>ette, and typography, creating a modern, approachable look to appeal to younger audiences.</a:t>
            </a:r>
          </a:p>
        </p:txBody>
      </p:sp>
      <p:sp>
        <p:nvSpPr>
          <p:cNvPr name="TextBox 27" id="27"/>
          <p:cNvSpPr txBox="true"/>
          <p:nvPr/>
        </p:nvSpPr>
        <p:spPr>
          <a:xfrm rot="0">
            <a:off x="1982934" y="6998905"/>
            <a:ext cx="6701413" cy="720606"/>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80600"/>
                </a:solidFill>
                <a:latin typeface="Poppins"/>
                <a:ea typeface="Poppins"/>
                <a:cs typeface="Poppins"/>
                <a:sym typeface="Poppins"/>
              </a:rPr>
              <a:t>The redesign boos</a:t>
            </a:r>
            <a:r>
              <a:rPr lang="en-US" sz="2000">
                <a:solidFill>
                  <a:srgbClr val="280600"/>
                </a:solidFill>
                <a:latin typeface="Poppins"/>
                <a:ea typeface="Poppins"/>
                <a:cs typeface="Poppins"/>
                <a:sym typeface="Poppins"/>
              </a:rPr>
              <a:t>ted user engagement and brand awareness by 30%.</a:t>
            </a:r>
          </a:p>
        </p:txBody>
      </p:sp>
      <p:sp>
        <p:nvSpPr>
          <p:cNvPr name="TextBox 28" id="28"/>
          <p:cNvSpPr txBox="true"/>
          <p:nvPr/>
        </p:nvSpPr>
        <p:spPr>
          <a:xfrm rot="0">
            <a:off x="3068691" y="4544963"/>
            <a:ext cx="5348207" cy="1263193"/>
          </a:xfrm>
          <a:prstGeom prst="rect">
            <a:avLst/>
          </a:prstGeom>
        </p:spPr>
        <p:txBody>
          <a:bodyPr anchor="t" rtlCol="false" tIns="0" lIns="0" bIns="0" rIns="0">
            <a:spAutoFit/>
          </a:bodyPr>
          <a:lstStyle/>
          <a:p>
            <a:pPr algn="l">
              <a:lnSpc>
                <a:spcPts val="3360"/>
              </a:lnSpc>
            </a:pPr>
            <a:r>
              <a:rPr lang="en-US" sz="2400" b="true">
                <a:solidFill>
                  <a:srgbClr val="280600"/>
                </a:solidFill>
                <a:latin typeface="Poppins Bold"/>
                <a:ea typeface="Poppins Bold"/>
                <a:cs typeface="Poppins Bold"/>
                <a:sym typeface="Poppins Bold"/>
              </a:rPr>
              <a:t>“Revamp Your Brand”</a:t>
            </a:r>
          </a:p>
          <a:p>
            <a:pPr algn="l">
              <a:lnSpc>
                <a:spcPts val="3360"/>
              </a:lnSpc>
              <a:spcBef>
                <a:spcPct val="0"/>
              </a:spcBef>
            </a:pPr>
            <a:r>
              <a:rPr lang="en-US" b="true" sz="2400">
                <a:solidFill>
                  <a:srgbClr val="280600"/>
                </a:solidFill>
                <a:latin typeface="Poppins Bold"/>
                <a:ea typeface="Poppins Bold"/>
                <a:cs typeface="Poppins Bold"/>
                <a:sym typeface="Poppins Bold"/>
              </a:rPr>
              <a:t>Branding D</a:t>
            </a:r>
            <a:r>
              <a:rPr lang="en-US" b="true" sz="2400">
                <a:solidFill>
                  <a:srgbClr val="280600"/>
                </a:solidFill>
                <a:latin typeface="Poppins Bold"/>
                <a:ea typeface="Poppins Bold"/>
                <a:cs typeface="Poppins Bold"/>
                <a:sym typeface="Poppins Bold"/>
              </a:rPr>
              <a:t>esign for E-Commerce Business</a:t>
            </a:r>
          </a:p>
        </p:txBody>
      </p:sp>
      <p:sp>
        <p:nvSpPr>
          <p:cNvPr name="Freeform 29" id="29"/>
          <p:cNvSpPr/>
          <p:nvPr/>
        </p:nvSpPr>
        <p:spPr>
          <a:xfrm flipH="false" flipV="false" rot="0">
            <a:off x="7375166" y="1031621"/>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30" id="30"/>
          <p:cNvSpPr/>
          <p:nvPr/>
        </p:nvSpPr>
        <p:spPr>
          <a:xfrm flipH="false" flipV="false" rot="0">
            <a:off x="735088" y="3427965"/>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31" id="31"/>
          <p:cNvSpPr/>
          <p:nvPr/>
        </p:nvSpPr>
        <p:spPr>
          <a:xfrm flipH="false" flipV="false" rot="0">
            <a:off x="15334611" y="9219955"/>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32" id="32"/>
          <p:cNvSpPr/>
          <p:nvPr/>
        </p:nvSpPr>
        <p:spPr>
          <a:xfrm flipH="false" flipV="false" rot="0">
            <a:off x="5632675" y="8738685"/>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33" id="33"/>
          <p:cNvSpPr/>
          <p:nvPr/>
        </p:nvSpPr>
        <p:spPr>
          <a:xfrm flipH="false" flipV="false" rot="0">
            <a:off x="13626836" y="400884"/>
            <a:ext cx="587224" cy="414957"/>
          </a:xfrm>
          <a:custGeom>
            <a:avLst/>
            <a:gdLst/>
            <a:ahLst/>
            <a:cxnLst/>
            <a:rect r="r" b="b" t="t" l="l"/>
            <a:pathLst>
              <a:path h="414957" w="587224">
                <a:moveTo>
                  <a:pt x="0" y="0"/>
                </a:moveTo>
                <a:lnTo>
                  <a:pt x="587224" y="0"/>
                </a:lnTo>
                <a:lnTo>
                  <a:pt x="587224" y="414956"/>
                </a:lnTo>
                <a:lnTo>
                  <a:pt x="0" y="414956"/>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422316" y="-762231"/>
            <a:ext cx="6411754" cy="6411754"/>
          </a:xfrm>
          <a:custGeom>
            <a:avLst/>
            <a:gdLst/>
            <a:ahLst/>
            <a:cxnLst/>
            <a:rect r="r" b="b" t="t" l="l"/>
            <a:pathLst>
              <a:path h="6411754" w="6411754">
                <a:moveTo>
                  <a:pt x="0" y="0"/>
                </a:moveTo>
                <a:lnTo>
                  <a:pt x="6411753" y="0"/>
                </a:lnTo>
                <a:lnTo>
                  <a:pt x="6411753"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95183" y="5689609"/>
            <a:ext cx="6411754" cy="6411754"/>
          </a:xfrm>
          <a:custGeom>
            <a:avLst/>
            <a:gdLst/>
            <a:ahLst/>
            <a:cxnLst/>
            <a:rect r="r" b="b" t="t" l="l"/>
            <a:pathLst>
              <a:path h="6411754" w="6411754">
                <a:moveTo>
                  <a:pt x="0" y="0"/>
                </a:moveTo>
                <a:lnTo>
                  <a:pt x="6411753" y="0"/>
                </a:lnTo>
                <a:lnTo>
                  <a:pt x="6411753"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962" y="167936"/>
            <a:ext cx="4551421" cy="4551421"/>
          </a:xfrm>
          <a:custGeom>
            <a:avLst/>
            <a:gdLst/>
            <a:ahLst/>
            <a:cxnLst/>
            <a:rect r="r" b="b" t="t" l="l"/>
            <a:pathLst>
              <a:path h="4551421" w="4551421">
                <a:moveTo>
                  <a:pt x="0" y="0"/>
                </a:moveTo>
                <a:lnTo>
                  <a:pt x="4551422" y="0"/>
                </a:lnTo>
                <a:lnTo>
                  <a:pt x="4551422"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85462" y="6619775"/>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373224" y="1610621"/>
            <a:ext cx="6021078" cy="2945746"/>
            <a:chOff x="0" y="0"/>
            <a:chExt cx="929947" cy="454966"/>
          </a:xfrm>
        </p:grpSpPr>
        <p:sp>
          <p:nvSpPr>
            <p:cNvPr name="Freeform 7" id="7"/>
            <p:cNvSpPr/>
            <p:nvPr/>
          </p:nvSpPr>
          <p:spPr>
            <a:xfrm flipH="false" flipV="false" rot="0">
              <a:off x="0" y="0"/>
              <a:ext cx="929947" cy="454966"/>
            </a:xfrm>
            <a:custGeom>
              <a:avLst/>
              <a:gdLst/>
              <a:ahLst/>
              <a:cxnLst/>
              <a:rect r="r" b="b" t="t" l="l"/>
              <a:pathLst>
                <a:path h="454966" w="929947">
                  <a:moveTo>
                    <a:pt x="64290" y="0"/>
                  </a:moveTo>
                  <a:lnTo>
                    <a:pt x="865657" y="0"/>
                  </a:lnTo>
                  <a:cubicBezTo>
                    <a:pt x="901163" y="0"/>
                    <a:pt x="929947" y="28784"/>
                    <a:pt x="929947" y="64290"/>
                  </a:cubicBezTo>
                  <a:lnTo>
                    <a:pt x="929947" y="390676"/>
                  </a:lnTo>
                  <a:cubicBezTo>
                    <a:pt x="929947" y="407727"/>
                    <a:pt x="923173" y="424079"/>
                    <a:pt x="911117" y="436136"/>
                  </a:cubicBezTo>
                  <a:cubicBezTo>
                    <a:pt x="899060" y="448193"/>
                    <a:pt x="882707" y="454966"/>
                    <a:pt x="865657" y="454966"/>
                  </a:cubicBezTo>
                  <a:lnTo>
                    <a:pt x="64290" y="454966"/>
                  </a:lnTo>
                  <a:cubicBezTo>
                    <a:pt x="28784" y="454966"/>
                    <a:pt x="0" y="426183"/>
                    <a:pt x="0" y="390676"/>
                  </a:cubicBezTo>
                  <a:lnTo>
                    <a:pt x="0" y="64290"/>
                  </a:lnTo>
                  <a:cubicBezTo>
                    <a:pt x="0" y="28784"/>
                    <a:pt x="28784" y="0"/>
                    <a:pt x="64290" y="0"/>
                  </a:cubicBezTo>
                  <a:close/>
                </a:path>
              </a:pathLst>
            </a:custGeom>
            <a:blipFill>
              <a:blip r:embed="rId4"/>
              <a:stretch>
                <a:fillRect l="0" t="-18133" r="0" b="-18133"/>
              </a:stretch>
            </a:blipFill>
            <a:ln w="57150" cap="rnd">
              <a:solidFill>
                <a:srgbClr val="280600"/>
              </a:solidFill>
              <a:prstDash val="solid"/>
              <a:round/>
            </a:ln>
          </p:spPr>
        </p:sp>
      </p:grpSp>
      <p:grpSp>
        <p:nvGrpSpPr>
          <p:cNvPr name="Group 8" id="8"/>
          <p:cNvGrpSpPr/>
          <p:nvPr/>
        </p:nvGrpSpPr>
        <p:grpSpPr>
          <a:xfrm rot="0">
            <a:off x="2373224" y="5278968"/>
            <a:ext cx="821282" cy="821282"/>
            <a:chOff x="0" y="0"/>
            <a:chExt cx="1095043" cy="1095043"/>
          </a:xfrm>
        </p:grpSpPr>
        <p:grpSp>
          <p:nvGrpSpPr>
            <p:cNvPr name="Group 9" id="9"/>
            <p:cNvGrpSpPr/>
            <p:nvPr/>
          </p:nvGrpSpPr>
          <p:grpSpPr>
            <a:xfrm rot="0">
              <a:off x="0" y="0"/>
              <a:ext cx="1095043" cy="10950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ctr">
                  <a:lnSpc>
                    <a:spcPts val="2239"/>
                  </a:lnSpc>
                </a:pPr>
              </a:p>
            </p:txBody>
          </p:sp>
        </p:grpSp>
        <p:sp>
          <p:nvSpPr>
            <p:cNvPr name="Freeform 12" id="12"/>
            <p:cNvSpPr/>
            <p:nvPr/>
          </p:nvSpPr>
          <p:spPr>
            <a:xfrm flipH="false" flipV="false" rot="0">
              <a:off x="283922" y="283922"/>
              <a:ext cx="527200" cy="527200"/>
            </a:xfrm>
            <a:custGeom>
              <a:avLst/>
              <a:gdLst/>
              <a:ahLst/>
              <a:cxnLst/>
              <a:rect r="r" b="b" t="t" l="l"/>
              <a:pathLst>
                <a:path h="527200" w="527200">
                  <a:moveTo>
                    <a:pt x="0" y="0"/>
                  </a:moveTo>
                  <a:lnTo>
                    <a:pt x="527199" y="0"/>
                  </a:lnTo>
                  <a:lnTo>
                    <a:pt x="527199" y="527199"/>
                  </a:lnTo>
                  <a:lnTo>
                    <a:pt x="0" y="527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3" id="13"/>
          <p:cNvGrpSpPr/>
          <p:nvPr/>
        </p:nvGrpSpPr>
        <p:grpSpPr>
          <a:xfrm rot="0">
            <a:off x="9021284" y="2443646"/>
            <a:ext cx="6893492" cy="3748378"/>
            <a:chOff x="0" y="0"/>
            <a:chExt cx="1064690" cy="578931"/>
          </a:xfrm>
        </p:grpSpPr>
        <p:sp>
          <p:nvSpPr>
            <p:cNvPr name="Freeform 14" id="14"/>
            <p:cNvSpPr/>
            <p:nvPr/>
          </p:nvSpPr>
          <p:spPr>
            <a:xfrm flipH="false" flipV="false" rot="0">
              <a:off x="0" y="0"/>
              <a:ext cx="1064690" cy="578931"/>
            </a:xfrm>
            <a:custGeom>
              <a:avLst/>
              <a:gdLst/>
              <a:ahLst/>
              <a:cxnLst/>
              <a:rect r="r" b="b" t="t" l="l"/>
              <a:pathLst>
                <a:path h="578931" w="1064690">
                  <a:moveTo>
                    <a:pt x="56154" y="0"/>
                  </a:moveTo>
                  <a:lnTo>
                    <a:pt x="1008536" y="0"/>
                  </a:lnTo>
                  <a:cubicBezTo>
                    <a:pt x="1023429" y="0"/>
                    <a:pt x="1037712" y="5916"/>
                    <a:pt x="1048243" y="16447"/>
                  </a:cubicBezTo>
                  <a:cubicBezTo>
                    <a:pt x="1058774" y="26978"/>
                    <a:pt x="1064690" y="41261"/>
                    <a:pt x="1064690" y="56154"/>
                  </a:cubicBezTo>
                  <a:lnTo>
                    <a:pt x="1064690" y="522778"/>
                  </a:lnTo>
                  <a:cubicBezTo>
                    <a:pt x="1064690" y="553791"/>
                    <a:pt x="1039549" y="578931"/>
                    <a:pt x="1008536" y="578931"/>
                  </a:cubicBezTo>
                  <a:lnTo>
                    <a:pt x="56154" y="578931"/>
                  </a:lnTo>
                  <a:cubicBezTo>
                    <a:pt x="25141" y="578931"/>
                    <a:pt x="0" y="553791"/>
                    <a:pt x="0" y="522778"/>
                  </a:cubicBezTo>
                  <a:lnTo>
                    <a:pt x="0" y="56154"/>
                  </a:lnTo>
                  <a:cubicBezTo>
                    <a:pt x="0" y="25141"/>
                    <a:pt x="25141" y="0"/>
                    <a:pt x="56154" y="0"/>
                  </a:cubicBezTo>
                  <a:close/>
                </a:path>
              </a:pathLst>
            </a:custGeom>
            <a:blipFill>
              <a:blip r:embed="rId7"/>
              <a:stretch>
                <a:fillRect l="-32179" t="0" r="-32179" b="0"/>
              </a:stretch>
            </a:blipFill>
            <a:ln w="57150" cap="rnd">
              <a:solidFill>
                <a:srgbClr val="280600"/>
              </a:solidFill>
              <a:prstDash val="solid"/>
              <a:round/>
            </a:ln>
          </p:spPr>
        </p:sp>
      </p:grpSp>
      <p:grpSp>
        <p:nvGrpSpPr>
          <p:cNvPr name="Group 15" id="15"/>
          <p:cNvGrpSpPr/>
          <p:nvPr/>
        </p:nvGrpSpPr>
        <p:grpSpPr>
          <a:xfrm rot="1082107">
            <a:off x="16986309" y="497930"/>
            <a:ext cx="4848356" cy="8724736"/>
            <a:chOff x="0" y="0"/>
            <a:chExt cx="1276933" cy="2297873"/>
          </a:xfrm>
        </p:grpSpPr>
        <p:sp>
          <p:nvSpPr>
            <p:cNvPr name="Freeform 16" id="16"/>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7" id="17"/>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1082107">
            <a:off x="15749893" y="-2240108"/>
            <a:ext cx="5077882" cy="8724736"/>
            <a:chOff x="0" y="0"/>
            <a:chExt cx="1337385" cy="2297873"/>
          </a:xfrm>
        </p:grpSpPr>
        <p:sp>
          <p:nvSpPr>
            <p:cNvPr name="Freeform 19" id="19"/>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0" id="20"/>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10275138" y="6699719"/>
            <a:ext cx="5226349" cy="1143635"/>
          </a:xfrm>
          <a:prstGeom prst="rect">
            <a:avLst/>
          </a:prstGeom>
        </p:spPr>
        <p:txBody>
          <a:bodyPr anchor="t" rtlCol="false" tIns="0" lIns="0" bIns="0" rIns="0">
            <a:spAutoFit/>
          </a:bodyPr>
          <a:lstStyle/>
          <a:p>
            <a:pPr algn="l">
              <a:lnSpc>
                <a:spcPts val="7480"/>
              </a:lnSpc>
            </a:pPr>
            <a:r>
              <a:rPr lang="en-US" sz="6800" b="true">
                <a:solidFill>
                  <a:srgbClr val="280600"/>
                </a:solidFill>
                <a:latin typeface="Agrandir Bold"/>
                <a:ea typeface="Agrandir Bold"/>
                <a:cs typeface="Agrandir Bold"/>
                <a:sym typeface="Agrandir Bold"/>
              </a:rPr>
              <a:t>Project 2</a:t>
            </a:r>
          </a:p>
        </p:txBody>
      </p:sp>
      <p:sp>
        <p:nvSpPr>
          <p:cNvPr name="TextBox 22" id="22"/>
          <p:cNvSpPr txBox="true"/>
          <p:nvPr/>
        </p:nvSpPr>
        <p:spPr>
          <a:xfrm rot="0">
            <a:off x="2373224" y="6463762"/>
            <a:ext cx="6021078" cy="1425337"/>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Redesigned the café’s website with a clean, modern, and u</a:t>
            </a:r>
            <a:r>
              <a:rPr lang="en-US" sz="2000">
                <a:solidFill>
                  <a:srgbClr val="280600"/>
                </a:solidFill>
                <a:latin typeface="Poppins"/>
                <a:ea typeface="Poppins"/>
                <a:cs typeface="Poppins"/>
                <a:sym typeface="Poppins"/>
              </a:rPr>
              <a:t>ser-friendly layout, enhancing usability and creating visually appealing landing pages.</a:t>
            </a:r>
          </a:p>
        </p:txBody>
      </p:sp>
      <p:sp>
        <p:nvSpPr>
          <p:cNvPr name="TextBox 23" id="23"/>
          <p:cNvSpPr txBox="true"/>
          <p:nvPr/>
        </p:nvSpPr>
        <p:spPr>
          <a:xfrm rot="0">
            <a:off x="2373224" y="7955773"/>
            <a:ext cx="6021078" cy="720606"/>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80600"/>
                </a:solidFill>
                <a:latin typeface="Poppins"/>
                <a:ea typeface="Poppins"/>
                <a:cs typeface="Poppins"/>
                <a:sym typeface="Poppins"/>
              </a:rPr>
              <a:t>The new site saw a 20% increa</a:t>
            </a:r>
            <a:r>
              <a:rPr lang="en-US" sz="2000">
                <a:solidFill>
                  <a:srgbClr val="280600"/>
                </a:solidFill>
                <a:latin typeface="Poppins"/>
                <a:ea typeface="Poppins"/>
                <a:cs typeface="Poppins"/>
                <a:sym typeface="Poppins"/>
              </a:rPr>
              <a:t>se in online orders within the first month.</a:t>
            </a:r>
          </a:p>
        </p:txBody>
      </p:sp>
      <p:sp>
        <p:nvSpPr>
          <p:cNvPr name="TextBox 24" id="24"/>
          <p:cNvSpPr txBox="true"/>
          <p:nvPr/>
        </p:nvSpPr>
        <p:spPr>
          <a:xfrm rot="0">
            <a:off x="3477521" y="5129696"/>
            <a:ext cx="5023833" cy="1263193"/>
          </a:xfrm>
          <a:prstGeom prst="rect">
            <a:avLst/>
          </a:prstGeom>
        </p:spPr>
        <p:txBody>
          <a:bodyPr anchor="t" rtlCol="false" tIns="0" lIns="0" bIns="0" rIns="0">
            <a:spAutoFit/>
          </a:bodyPr>
          <a:lstStyle/>
          <a:p>
            <a:pPr algn="l">
              <a:lnSpc>
                <a:spcPts val="3360"/>
              </a:lnSpc>
            </a:pPr>
            <a:r>
              <a:rPr lang="en-US" sz="2400" b="true">
                <a:solidFill>
                  <a:srgbClr val="280600"/>
                </a:solidFill>
                <a:latin typeface="Poppins Bold"/>
                <a:ea typeface="Poppins Bold"/>
                <a:cs typeface="Poppins Bold"/>
                <a:sym typeface="Poppins Bold"/>
              </a:rPr>
              <a:t>“SmoothFlow”</a:t>
            </a:r>
          </a:p>
          <a:p>
            <a:pPr algn="l">
              <a:lnSpc>
                <a:spcPts val="3360"/>
              </a:lnSpc>
              <a:spcBef>
                <a:spcPct val="0"/>
              </a:spcBef>
            </a:pPr>
            <a:r>
              <a:rPr lang="en-US" b="true" sz="2400">
                <a:solidFill>
                  <a:srgbClr val="280600"/>
                </a:solidFill>
                <a:latin typeface="Poppins Bold"/>
                <a:ea typeface="Poppins Bold"/>
                <a:cs typeface="Poppins Bold"/>
                <a:sym typeface="Poppins Bold"/>
              </a:rPr>
              <a:t>Websit</a:t>
            </a:r>
            <a:r>
              <a:rPr lang="en-US" b="true" sz="2400">
                <a:solidFill>
                  <a:srgbClr val="280600"/>
                </a:solidFill>
                <a:latin typeface="Poppins Bold"/>
                <a:ea typeface="Poppins Bold"/>
                <a:cs typeface="Poppins Bold"/>
                <a:sym typeface="Poppins Bold"/>
              </a:rPr>
              <a:t>e Redesign for Smoothie Cafe </a:t>
            </a:r>
          </a:p>
        </p:txBody>
      </p:sp>
      <p:sp>
        <p:nvSpPr>
          <p:cNvPr name="Freeform 25" id="25"/>
          <p:cNvSpPr/>
          <p:nvPr/>
        </p:nvSpPr>
        <p:spPr>
          <a:xfrm flipH="false" flipV="false" rot="0">
            <a:off x="374109" y="4719357"/>
            <a:ext cx="1309181" cy="483413"/>
          </a:xfrm>
          <a:custGeom>
            <a:avLst/>
            <a:gdLst/>
            <a:ahLst/>
            <a:cxnLst/>
            <a:rect r="r" b="b" t="t" l="l"/>
            <a:pathLst>
              <a:path h="483413" w="1309181">
                <a:moveTo>
                  <a:pt x="0" y="0"/>
                </a:moveTo>
                <a:lnTo>
                  <a:pt x="1309182" y="0"/>
                </a:lnTo>
                <a:lnTo>
                  <a:pt x="1309182" y="483413"/>
                </a:lnTo>
                <a:lnTo>
                  <a:pt x="0" y="483413"/>
                </a:lnTo>
                <a:lnTo>
                  <a:pt x="0" y="0"/>
                </a:lnTo>
                <a:close/>
              </a:path>
            </a:pathLst>
          </a:custGeom>
          <a:blipFill>
            <a:blip r:embed="rId8">
              <a:extLst>
                <a:ext uri="{96DAC541-7B7A-43D3-8B79-37D633B846F1}">
                  <asvg:svgBlip xmlns:asvg="http://schemas.microsoft.com/office/drawing/2016/SVG/main" r:embed="rId9"/>
                </a:ext>
              </a:extLst>
            </a:blip>
            <a:stretch>
              <a:fillRect l="0" t="-116286" r="-45930" b="0"/>
            </a:stretch>
          </a:blipFill>
        </p:spPr>
      </p:sp>
      <p:sp>
        <p:nvSpPr>
          <p:cNvPr name="Freeform 26" id="26"/>
          <p:cNvSpPr/>
          <p:nvPr/>
        </p:nvSpPr>
        <p:spPr>
          <a:xfrm flipH="false" flipV="false" rot="0">
            <a:off x="11482292" y="8774887"/>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8">
              <a:extLst>
                <a:ext uri="{96DAC541-7B7A-43D3-8B79-37D633B846F1}">
                  <asvg:svgBlip xmlns:asvg="http://schemas.microsoft.com/office/drawing/2016/SVG/main" r:embed="rId9"/>
                </a:ext>
              </a:extLst>
            </a:blip>
            <a:stretch>
              <a:fillRect l="0" t="-116286" r="-45930" b="0"/>
            </a:stretch>
          </a:blipFill>
        </p:spPr>
      </p:sp>
      <p:sp>
        <p:nvSpPr>
          <p:cNvPr name="Freeform 27" id="27"/>
          <p:cNvSpPr/>
          <p:nvPr/>
        </p:nvSpPr>
        <p:spPr>
          <a:xfrm flipH="false" flipV="false" rot="0">
            <a:off x="11843271" y="1195664"/>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
        <p:nvSpPr>
          <p:cNvPr name="Freeform 28" id="28"/>
          <p:cNvSpPr/>
          <p:nvPr/>
        </p:nvSpPr>
        <p:spPr>
          <a:xfrm flipH="false" flipV="false" rot="0">
            <a:off x="14914263" y="7814970"/>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
        <p:nvSpPr>
          <p:cNvPr name="Freeform 29" id="29"/>
          <p:cNvSpPr/>
          <p:nvPr/>
        </p:nvSpPr>
        <p:spPr>
          <a:xfrm flipH="false" flipV="false" rot="0">
            <a:off x="3049625" y="471764"/>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8">
              <a:extLst>
                <a:ext uri="{96DAC541-7B7A-43D3-8B79-37D633B846F1}">
                  <asvg:svgBlip xmlns:asvg="http://schemas.microsoft.com/office/drawing/2016/SVG/main" r:embed="rId9"/>
                </a:ext>
              </a:extLst>
            </a:blip>
            <a:stretch>
              <a:fillRect l="0" t="-116286" r="-17927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E0E0"/>
        </a:solidFill>
      </p:bgPr>
    </p:bg>
    <p:spTree>
      <p:nvGrpSpPr>
        <p:cNvPr id="1" name=""/>
        <p:cNvGrpSpPr/>
        <p:nvPr/>
      </p:nvGrpSpPr>
      <p:grpSpPr>
        <a:xfrm>
          <a:off x="0" y="0"/>
          <a:ext cx="0" cy="0"/>
          <a:chOff x="0" y="0"/>
          <a:chExt cx="0" cy="0"/>
        </a:xfrm>
      </p:grpSpPr>
      <p:sp>
        <p:nvSpPr>
          <p:cNvPr name="Freeform 2" id="2"/>
          <p:cNvSpPr/>
          <p:nvPr/>
        </p:nvSpPr>
        <p:spPr>
          <a:xfrm flipH="false" flipV="false" rot="0">
            <a:off x="-422316" y="-762231"/>
            <a:ext cx="6411754" cy="6411754"/>
          </a:xfrm>
          <a:custGeom>
            <a:avLst/>
            <a:gdLst/>
            <a:ahLst/>
            <a:cxnLst/>
            <a:rect r="r" b="b" t="t" l="l"/>
            <a:pathLst>
              <a:path h="6411754" w="6411754">
                <a:moveTo>
                  <a:pt x="0" y="0"/>
                </a:moveTo>
                <a:lnTo>
                  <a:pt x="6411753" y="0"/>
                </a:lnTo>
                <a:lnTo>
                  <a:pt x="6411753"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2794" y="5753717"/>
            <a:ext cx="6411754" cy="6411754"/>
          </a:xfrm>
          <a:custGeom>
            <a:avLst/>
            <a:gdLst/>
            <a:ahLst/>
            <a:cxnLst/>
            <a:rect r="r" b="b" t="t" l="l"/>
            <a:pathLst>
              <a:path h="6411754" w="6411754">
                <a:moveTo>
                  <a:pt x="0" y="0"/>
                </a:moveTo>
                <a:lnTo>
                  <a:pt x="6411754" y="0"/>
                </a:lnTo>
                <a:lnTo>
                  <a:pt x="6411754" y="6411754"/>
                </a:lnTo>
                <a:lnTo>
                  <a:pt x="0" y="6411754"/>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962" y="167936"/>
            <a:ext cx="4551421" cy="4551421"/>
          </a:xfrm>
          <a:custGeom>
            <a:avLst/>
            <a:gdLst/>
            <a:ahLst/>
            <a:cxnLst/>
            <a:rect r="r" b="b" t="t" l="l"/>
            <a:pathLst>
              <a:path h="4551421" w="4551421">
                <a:moveTo>
                  <a:pt x="0" y="0"/>
                </a:moveTo>
                <a:lnTo>
                  <a:pt x="4551422" y="0"/>
                </a:lnTo>
                <a:lnTo>
                  <a:pt x="4551422"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33073" y="6683884"/>
            <a:ext cx="4551421" cy="4551421"/>
          </a:xfrm>
          <a:custGeom>
            <a:avLst/>
            <a:gdLst/>
            <a:ahLst/>
            <a:cxnLst/>
            <a:rect r="r" b="b" t="t" l="l"/>
            <a:pathLst>
              <a:path h="4551421" w="4551421">
                <a:moveTo>
                  <a:pt x="0" y="0"/>
                </a:moveTo>
                <a:lnTo>
                  <a:pt x="4551421" y="0"/>
                </a:lnTo>
                <a:lnTo>
                  <a:pt x="4551421" y="4551421"/>
                </a:lnTo>
                <a:lnTo>
                  <a:pt x="0" y="455142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982934" y="4799256"/>
            <a:ext cx="821282" cy="821282"/>
            <a:chOff x="0" y="0"/>
            <a:chExt cx="1095043" cy="1095043"/>
          </a:xfrm>
        </p:grpSpPr>
        <p:grpSp>
          <p:nvGrpSpPr>
            <p:cNvPr name="Group 7" id="7"/>
            <p:cNvGrpSpPr/>
            <p:nvPr/>
          </p:nvGrpSpPr>
          <p:grpSpPr>
            <a:xfrm rot="0">
              <a:off x="0" y="0"/>
              <a:ext cx="1095043" cy="10950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0600"/>
              </a:solidFill>
            </p:spPr>
          </p:sp>
          <p:sp>
            <p:nvSpPr>
              <p:cNvPr name="TextBox 9" id="9"/>
              <p:cNvSpPr txBox="true"/>
              <p:nvPr/>
            </p:nvSpPr>
            <p:spPr>
              <a:xfrm>
                <a:off x="76200" y="-9525"/>
                <a:ext cx="660400" cy="746125"/>
              </a:xfrm>
              <a:prstGeom prst="rect">
                <a:avLst/>
              </a:prstGeom>
            </p:spPr>
            <p:txBody>
              <a:bodyPr anchor="ctr" rtlCol="false" tIns="50800" lIns="50800" bIns="50800" rIns="50800"/>
              <a:lstStyle/>
              <a:p>
                <a:pPr algn="ctr">
                  <a:lnSpc>
                    <a:spcPts val="2239"/>
                  </a:lnSpc>
                </a:pPr>
              </a:p>
            </p:txBody>
          </p:sp>
        </p:grpSp>
        <p:sp>
          <p:nvSpPr>
            <p:cNvPr name="Freeform 10" id="10"/>
            <p:cNvSpPr/>
            <p:nvPr/>
          </p:nvSpPr>
          <p:spPr>
            <a:xfrm flipH="false" flipV="false" rot="0">
              <a:off x="283922" y="283922"/>
              <a:ext cx="527200" cy="527200"/>
            </a:xfrm>
            <a:custGeom>
              <a:avLst/>
              <a:gdLst/>
              <a:ahLst/>
              <a:cxnLst/>
              <a:rect r="r" b="b" t="t" l="l"/>
              <a:pathLst>
                <a:path h="527200" w="527200">
                  <a:moveTo>
                    <a:pt x="0" y="0"/>
                  </a:moveTo>
                  <a:lnTo>
                    <a:pt x="527199" y="0"/>
                  </a:lnTo>
                  <a:lnTo>
                    <a:pt x="527199" y="527199"/>
                  </a:lnTo>
                  <a:lnTo>
                    <a:pt x="0" y="527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9600296" y="1515034"/>
            <a:ext cx="6655096" cy="7256931"/>
            <a:chOff x="0" y="0"/>
            <a:chExt cx="901327" cy="982836"/>
          </a:xfrm>
        </p:grpSpPr>
        <p:sp>
          <p:nvSpPr>
            <p:cNvPr name="Freeform 12" id="12"/>
            <p:cNvSpPr/>
            <p:nvPr/>
          </p:nvSpPr>
          <p:spPr>
            <a:xfrm flipH="false" flipV="false" rot="0">
              <a:off x="0" y="0"/>
              <a:ext cx="901327" cy="982836"/>
            </a:xfrm>
            <a:custGeom>
              <a:avLst/>
              <a:gdLst/>
              <a:ahLst/>
              <a:cxnLst/>
              <a:rect r="r" b="b" t="t" l="l"/>
              <a:pathLst>
                <a:path h="982836" w="901327">
                  <a:moveTo>
                    <a:pt x="29083" y="0"/>
                  </a:moveTo>
                  <a:lnTo>
                    <a:pt x="872245" y="0"/>
                  </a:lnTo>
                  <a:cubicBezTo>
                    <a:pt x="888307" y="0"/>
                    <a:pt x="901327" y="13021"/>
                    <a:pt x="901327" y="29083"/>
                  </a:cubicBezTo>
                  <a:lnTo>
                    <a:pt x="901327" y="953754"/>
                  </a:lnTo>
                  <a:cubicBezTo>
                    <a:pt x="901327" y="969816"/>
                    <a:pt x="888307" y="982836"/>
                    <a:pt x="872245" y="982836"/>
                  </a:cubicBezTo>
                  <a:lnTo>
                    <a:pt x="29083" y="982836"/>
                  </a:lnTo>
                  <a:cubicBezTo>
                    <a:pt x="13021" y="982836"/>
                    <a:pt x="0" y="969816"/>
                    <a:pt x="0" y="953754"/>
                  </a:cubicBezTo>
                  <a:lnTo>
                    <a:pt x="0" y="29083"/>
                  </a:lnTo>
                  <a:cubicBezTo>
                    <a:pt x="0" y="13021"/>
                    <a:pt x="13021" y="0"/>
                    <a:pt x="29083" y="0"/>
                  </a:cubicBezTo>
                  <a:close/>
                </a:path>
              </a:pathLst>
            </a:custGeom>
            <a:blipFill>
              <a:blip r:embed="rId6"/>
              <a:stretch>
                <a:fillRect l="-31782" t="0" r="-31782" b="0"/>
              </a:stretch>
            </a:blipFill>
            <a:ln w="57150" cap="rnd">
              <a:solidFill>
                <a:srgbClr val="280600"/>
              </a:solidFill>
              <a:prstDash val="solid"/>
              <a:round/>
            </a:ln>
          </p:spPr>
        </p:sp>
      </p:grpSp>
      <p:grpSp>
        <p:nvGrpSpPr>
          <p:cNvPr name="Group 13" id="13"/>
          <p:cNvGrpSpPr/>
          <p:nvPr/>
        </p:nvGrpSpPr>
        <p:grpSpPr>
          <a:xfrm rot="1082107">
            <a:off x="16859705" y="-643217"/>
            <a:ext cx="4848356" cy="8724736"/>
            <a:chOff x="0" y="0"/>
            <a:chExt cx="1276933" cy="2297873"/>
          </a:xfrm>
        </p:grpSpPr>
        <p:sp>
          <p:nvSpPr>
            <p:cNvPr name="Freeform 14" id="14"/>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5" id="15"/>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1082107">
            <a:off x="-3275622" y="7803103"/>
            <a:ext cx="4848356" cy="8724736"/>
            <a:chOff x="0" y="0"/>
            <a:chExt cx="1276933" cy="2297873"/>
          </a:xfrm>
        </p:grpSpPr>
        <p:sp>
          <p:nvSpPr>
            <p:cNvPr name="Freeform 17" id="17"/>
            <p:cNvSpPr/>
            <p:nvPr/>
          </p:nvSpPr>
          <p:spPr>
            <a:xfrm flipH="false" flipV="false" rot="0">
              <a:off x="0" y="0"/>
              <a:ext cx="1276933" cy="2297873"/>
            </a:xfrm>
            <a:custGeom>
              <a:avLst/>
              <a:gdLst/>
              <a:ahLst/>
              <a:cxnLst/>
              <a:rect r="r" b="b" t="t" l="l"/>
              <a:pathLst>
                <a:path h="2297873" w="1276933">
                  <a:moveTo>
                    <a:pt x="159681" y="0"/>
                  </a:moveTo>
                  <a:lnTo>
                    <a:pt x="1117252" y="0"/>
                  </a:lnTo>
                  <a:cubicBezTo>
                    <a:pt x="1205442" y="0"/>
                    <a:pt x="1276933" y="71492"/>
                    <a:pt x="1276933" y="159681"/>
                  </a:cubicBezTo>
                  <a:lnTo>
                    <a:pt x="1276933" y="2138192"/>
                  </a:lnTo>
                  <a:cubicBezTo>
                    <a:pt x="1276933" y="2226381"/>
                    <a:pt x="1205442" y="2297873"/>
                    <a:pt x="1117252" y="2297873"/>
                  </a:cubicBezTo>
                  <a:lnTo>
                    <a:pt x="159681" y="2297873"/>
                  </a:lnTo>
                  <a:cubicBezTo>
                    <a:pt x="71492" y="2297873"/>
                    <a:pt x="0" y="2226381"/>
                    <a:pt x="0" y="2138192"/>
                  </a:cubicBezTo>
                  <a:lnTo>
                    <a:pt x="0" y="159681"/>
                  </a:lnTo>
                  <a:cubicBezTo>
                    <a:pt x="0" y="71492"/>
                    <a:pt x="71492" y="0"/>
                    <a:pt x="159681" y="0"/>
                  </a:cubicBezTo>
                  <a:close/>
                </a:path>
              </a:pathLst>
            </a:custGeom>
            <a:solidFill>
              <a:srgbClr val="9A2611"/>
            </a:solidFill>
          </p:spPr>
        </p:sp>
        <p:sp>
          <p:nvSpPr>
            <p:cNvPr name="TextBox 18" id="18"/>
            <p:cNvSpPr txBox="true"/>
            <p:nvPr/>
          </p:nvSpPr>
          <p:spPr>
            <a:xfrm>
              <a:off x="0" y="-66675"/>
              <a:ext cx="1276933" cy="2364548"/>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1082107">
            <a:off x="15623288" y="-3381254"/>
            <a:ext cx="5077882" cy="8724736"/>
            <a:chOff x="0" y="0"/>
            <a:chExt cx="1337385" cy="2297873"/>
          </a:xfrm>
        </p:grpSpPr>
        <p:sp>
          <p:nvSpPr>
            <p:cNvPr name="Freeform 20" id="20"/>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1" id="21"/>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1082107">
            <a:off x="-4512038" y="5065066"/>
            <a:ext cx="5077882" cy="8724736"/>
            <a:chOff x="0" y="0"/>
            <a:chExt cx="1337385" cy="2297873"/>
          </a:xfrm>
        </p:grpSpPr>
        <p:sp>
          <p:nvSpPr>
            <p:cNvPr name="Freeform 23" id="23"/>
            <p:cNvSpPr/>
            <p:nvPr/>
          </p:nvSpPr>
          <p:spPr>
            <a:xfrm flipH="false" flipV="false" rot="0">
              <a:off x="0" y="0"/>
              <a:ext cx="1337385" cy="2297873"/>
            </a:xfrm>
            <a:custGeom>
              <a:avLst/>
              <a:gdLst/>
              <a:ahLst/>
              <a:cxnLst/>
              <a:rect r="r" b="b" t="t" l="l"/>
              <a:pathLst>
                <a:path h="2297873" w="1337385">
                  <a:moveTo>
                    <a:pt x="152464" y="0"/>
                  </a:moveTo>
                  <a:lnTo>
                    <a:pt x="1184921" y="0"/>
                  </a:lnTo>
                  <a:cubicBezTo>
                    <a:pt x="1225357" y="0"/>
                    <a:pt x="1264137" y="16063"/>
                    <a:pt x="1292729" y="44656"/>
                  </a:cubicBezTo>
                  <a:cubicBezTo>
                    <a:pt x="1321321" y="73248"/>
                    <a:pt x="1337385" y="112028"/>
                    <a:pt x="1337385" y="152464"/>
                  </a:cubicBezTo>
                  <a:lnTo>
                    <a:pt x="1337385" y="2145409"/>
                  </a:lnTo>
                  <a:cubicBezTo>
                    <a:pt x="1337385" y="2185845"/>
                    <a:pt x="1321321" y="2224625"/>
                    <a:pt x="1292729" y="2253217"/>
                  </a:cubicBezTo>
                  <a:cubicBezTo>
                    <a:pt x="1264137" y="2281810"/>
                    <a:pt x="1225357" y="2297873"/>
                    <a:pt x="1184921" y="2297873"/>
                  </a:cubicBezTo>
                  <a:lnTo>
                    <a:pt x="152464" y="2297873"/>
                  </a:lnTo>
                  <a:cubicBezTo>
                    <a:pt x="112028" y="2297873"/>
                    <a:pt x="73248" y="2281810"/>
                    <a:pt x="44656" y="2253217"/>
                  </a:cubicBezTo>
                  <a:cubicBezTo>
                    <a:pt x="16063" y="2224625"/>
                    <a:pt x="0" y="2185845"/>
                    <a:pt x="0" y="2145409"/>
                  </a:cubicBezTo>
                  <a:lnTo>
                    <a:pt x="0" y="152464"/>
                  </a:lnTo>
                  <a:cubicBezTo>
                    <a:pt x="0" y="112028"/>
                    <a:pt x="16063" y="73248"/>
                    <a:pt x="44656" y="44656"/>
                  </a:cubicBezTo>
                  <a:cubicBezTo>
                    <a:pt x="73248" y="16063"/>
                    <a:pt x="112028" y="0"/>
                    <a:pt x="152464" y="0"/>
                  </a:cubicBezTo>
                  <a:close/>
                </a:path>
              </a:pathLst>
            </a:custGeom>
            <a:solidFill>
              <a:srgbClr val="FB552B"/>
            </a:solidFill>
          </p:spPr>
        </p:sp>
        <p:sp>
          <p:nvSpPr>
            <p:cNvPr name="TextBox 24" id="24"/>
            <p:cNvSpPr txBox="true"/>
            <p:nvPr/>
          </p:nvSpPr>
          <p:spPr>
            <a:xfrm>
              <a:off x="0" y="-66675"/>
              <a:ext cx="1337385" cy="2364548"/>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1982934" y="2453190"/>
            <a:ext cx="5404729" cy="1143635"/>
          </a:xfrm>
          <a:prstGeom prst="rect">
            <a:avLst/>
          </a:prstGeom>
        </p:spPr>
        <p:txBody>
          <a:bodyPr anchor="t" rtlCol="false" tIns="0" lIns="0" bIns="0" rIns="0">
            <a:spAutoFit/>
          </a:bodyPr>
          <a:lstStyle/>
          <a:p>
            <a:pPr algn="l">
              <a:lnSpc>
                <a:spcPts val="7480"/>
              </a:lnSpc>
            </a:pPr>
            <a:r>
              <a:rPr lang="en-US" sz="6800" b="true">
                <a:solidFill>
                  <a:srgbClr val="280600"/>
                </a:solidFill>
                <a:latin typeface="Agrandir Bold"/>
                <a:ea typeface="Agrandir Bold"/>
                <a:cs typeface="Agrandir Bold"/>
                <a:sym typeface="Agrandir Bold"/>
              </a:rPr>
              <a:t>Project 3</a:t>
            </a:r>
          </a:p>
        </p:txBody>
      </p:sp>
      <p:sp>
        <p:nvSpPr>
          <p:cNvPr name="TextBox 26" id="26"/>
          <p:cNvSpPr txBox="true"/>
          <p:nvPr/>
        </p:nvSpPr>
        <p:spPr>
          <a:xfrm rot="0">
            <a:off x="1982934" y="5868783"/>
            <a:ext cx="6701413" cy="1072971"/>
          </a:xfrm>
          <a:prstGeom prst="rect">
            <a:avLst/>
          </a:prstGeom>
        </p:spPr>
        <p:txBody>
          <a:bodyPr anchor="t" rtlCol="false" tIns="0" lIns="0" bIns="0" rIns="0">
            <a:spAutoFit/>
          </a:bodyPr>
          <a:lstStyle/>
          <a:p>
            <a:pPr algn="l">
              <a:lnSpc>
                <a:spcPts val="2800"/>
              </a:lnSpc>
            </a:pPr>
            <a:r>
              <a:rPr lang="en-US" sz="2000">
                <a:solidFill>
                  <a:srgbClr val="280600"/>
                </a:solidFill>
                <a:latin typeface="Poppins"/>
                <a:ea typeface="Poppins"/>
                <a:cs typeface="Poppins"/>
                <a:sym typeface="Poppins"/>
              </a:rPr>
              <a:t>Created engaging and creative graphics for a social media campaign</a:t>
            </a:r>
            <a:r>
              <a:rPr lang="en-US" sz="2000">
                <a:solidFill>
                  <a:srgbClr val="280600"/>
                </a:solidFill>
                <a:latin typeface="Poppins"/>
                <a:ea typeface="Poppins"/>
                <a:cs typeface="Poppins"/>
                <a:sym typeface="Poppins"/>
              </a:rPr>
              <a:t> aimed at increasing brand visibility for a tech startup.</a:t>
            </a:r>
          </a:p>
        </p:txBody>
      </p:sp>
      <p:sp>
        <p:nvSpPr>
          <p:cNvPr name="TextBox 27" id="27"/>
          <p:cNvSpPr txBox="true"/>
          <p:nvPr/>
        </p:nvSpPr>
        <p:spPr>
          <a:xfrm rot="0">
            <a:off x="1982934" y="6998905"/>
            <a:ext cx="6701413" cy="1072971"/>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280600"/>
                </a:solidFill>
                <a:latin typeface="Poppins"/>
                <a:ea typeface="Poppins"/>
                <a:cs typeface="Poppins"/>
                <a:sym typeface="Poppins"/>
              </a:rPr>
              <a:t>The campaign genera</a:t>
            </a:r>
            <a:r>
              <a:rPr lang="en-US" sz="2000">
                <a:solidFill>
                  <a:srgbClr val="280600"/>
                </a:solidFill>
                <a:latin typeface="Poppins"/>
                <a:ea typeface="Poppins"/>
                <a:cs typeface="Poppins"/>
                <a:sym typeface="Poppins"/>
              </a:rPr>
              <a:t>ted over 50.000 social media impressions and gained 1.000 new followers within two weeks.</a:t>
            </a:r>
          </a:p>
        </p:txBody>
      </p:sp>
      <p:sp>
        <p:nvSpPr>
          <p:cNvPr name="TextBox 28" id="28"/>
          <p:cNvSpPr txBox="true"/>
          <p:nvPr/>
        </p:nvSpPr>
        <p:spPr>
          <a:xfrm rot="0">
            <a:off x="3068691" y="4754543"/>
            <a:ext cx="5348207" cy="844034"/>
          </a:xfrm>
          <a:prstGeom prst="rect">
            <a:avLst/>
          </a:prstGeom>
        </p:spPr>
        <p:txBody>
          <a:bodyPr anchor="t" rtlCol="false" tIns="0" lIns="0" bIns="0" rIns="0">
            <a:spAutoFit/>
          </a:bodyPr>
          <a:lstStyle/>
          <a:p>
            <a:pPr algn="l">
              <a:lnSpc>
                <a:spcPts val="3360"/>
              </a:lnSpc>
            </a:pPr>
            <a:r>
              <a:rPr lang="en-US" sz="2400" b="true">
                <a:solidFill>
                  <a:srgbClr val="280600"/>
                </a:solidFill>
                <a:latin typeface="Poppins Bold"/>
                <a:ea typeface="Poppins Bold"/>
                <a:cs typeface="Poppins Bold"/>
                <a:sym typeface="Poppins Bold"/>
              </a:rPr>
              <a:t>“Social Spark”</a:t>
            </a:r>
          </a:p>
          <a:p>
            <a:pPr algn="l">
              <a:lnSpc>
                <a:spcPts val="3360"/>
              </a:lnSpc>
              <a:spcBef>
                <a:spcPct val="0"/>
              </a:spcBef>
            </a:pPr>
            <a:r>
              <a:rPr lang="en-US" b="true" sz="2400">
                <a:solidFill>
                  <a:srgbClr val="280600"/>
                </a:solidFill>
                <a:latin typeface="Poppins Bold"/>
                <a:ea typeface="Poppins Bold"/>
                <a:cs typeface="Poppins Bold"/>
                <a:sym typeface="Poppins Bold"/>
              </a:rPr>
              <a:t>Social Media Campa</a:t>
            </a:r>
            <a:r>
              <a:rPr lang="en-US" b="true" sz="2400">
                <a:solidFill>
                  <a:srgbClr val="280600"/>
                </a:solidFill>
                <a:latin typeface="Poppins Bold"/>
                <a:ea typeface="Poppins Bold"/>
                <a:cs typeface="Poppins Bold"/>
                <a:sym typeface="Poppins Bold"/>
              </a:rPr>
              <a:t>ign Design</a:t>
            </a:r>
          </a:p>
        </p:txBody>
      </p:sp>
      <p:sp>
        <p:nvSpPr>
          <p:cNvPr name="Freeform 29" id="29"/>
          <p:cNvSpPr/>
          <p:nvPr/>
        </p:nvSpPr>
        <p:spPr>
          <a:xfrm flipH="false" flipV="false" rot="0">
            <a:off x="6733073" y="8476181"/>
            <a:ext cx="1309181" cy="483413"/>
          </a:xfrm>
          <a:custGeom>
            <a:avLst/>
            <a:gdLst/>
            <a:ahLst/>
            <a:cxnLst/>
            <a:rect r="r" b="b" t="t" l="l"/>
            <a:pathLst>
              <a:path h="483413" w="1309181">
                <a:moveTo>
                  <a:pt x="0" y="0"/>
                </a:moveTo>
                <a:lnTo>
                  <a:pt x="1309181" y="0"/>
                </a:lnTo>
                <a:lnTo>
                  <a:pt x="1309181" y="483413"/>
                </a:lnTo>
                <a:lnTo>
                  <a:pt x="0" y="483413"/>
                </a:lnTo>
                <a:lnTo>
                  <a:pt x="0" y="0"/>
                </a:lnTo>
                <a:close/>
              </a:path>
            </a:pathLst>
          </a:custGeom>
          <a:blipFill>
            <a:blip r:embed="rId7">
              <a:extLst>
                <a:ext uri="{96DAC541-7B7A-43D3-8B79-37D633B846F1}">
                  <asvg:svgBlip xmlns:asvg="http://schemas.microsoft.com/office/drawing/2016/SVG/main" r:embed="rId8"/>
                </a:ext>
              </a:extLst>
            </a:blip>
            <a:stretch>
              <a:fillRect l="0" t="-116286" r="-45930" b="0"/>
            </a:stretch>
          </a:blipFill>
        </p:spPr>
      </p:sp>
      <p:sp>
        <p:nvSpPr>
          <p:cNvPr name="Freeform 30" id="30"/>
          <p:cNvSpPr/>
          <p:nvPr/>
        </p:nvSpPr>
        <p:spPr>
          <a:xfrm flipH="false" flipV="false" rot="0">
            <a:off x="8390735" y="1774427"/>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31" id="31"/>
          <p:cNvSpPr/>
          <p:nvPr/>
        </p:nvSpPr>
        <p:spPr>
          <a:xfrm flipH="false" flipV="false" rot="0">
            <a:off x="567962" y="167936"/>
            <a:ext cx="587224" cy="414957"/>
          </a:xfrm>
          <a:custGeom>
            <a:avLst/>
            <a:gdLst/>
            <a:ahLst/>
            <a:cxnLst/>
            <a:rect r="r" b="b" t="t" l="l"/>
            <a:pathLst>
              <a:path h="414957" w="587224">
                <a:moveTo>
                  <a:pt x="0" y="0"/>
                </a:moveTo>
                <a:lnTo>
                  <a:pt x="587224" y="0"/>
                </a:lnTo>
                <a:lnTo>
                  <a:pt x="587224" y="414956"/>
                </a:lnTo>
                <a:lnTo>
                  <a:pt x="0" y="414956"/>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
        <p:nvSpPr>
          <p:cNvPr name="Freeform 32" id="32"/>
          <p:cNvSpPr/>
          <p:nvPr/>
        </p:nvSpPr>
        <p:spPr>
          <a:xfrm flipH="false" flipV="false" rot="0">
            <a:off x="12340620" y="9427433"/>
            <a:ext cx="587224" cy="414957"/>
          </a:xfrm>
          <a:custGeom>
            <a:avLst/>
            <a:gdLst/>
            <a:ahLst/>
            <a:cxnLst/>
            <a:rect r="r" b="b" t="t" l="l"/>
            <a:pathLst>
              <a:path h="414957" w="587224">
                <a:moveTo>
                  <a:pt x="0" y="0"/>
                </a:moveTo>
                <a:lnTo>
                  <a:pt x="587224" y="0"/>
                </a:lnTo>
                <a:lnTo>
                  <a:pt x="587224" y="414957"/>
                </a:lnTo>
                <a:lnTo>
                  <a:pt x="0" y="414957"/>
                </a:lnTo>
                <a:lnTo>
                  <a:pt x="0" y="0"/>
                </a:lnTo>
                <a:close/>
              </a:path>
            </a:pathLst>
          </a:custGeom>
          <a:blipFill>
            <a:blip r:embed="rId7">
              <a:extLst>
                <a:ext uri="{96DAC541-7B7A-43D3-8B79-37D633B846F1}">
                  <asvg:svgBlip xmlns:asvg="http://schemas.microsoft.com/office/drawing/2016/SVG/main" r:embed="rId8"/>
                </a:ext>
              </a:extLst>
            </a:blip>
            <a:stretch>
              <a:fillRect l="0" t="-116286" r="-17927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DAG4TH-fbUM</dc:identifier>
  <dcterms:modified xsi:type="dcterms:W3CDTF">2011-08-01T06:04:30Z</dcterms:modified>
  <cp:revision>1</cp:revision>
</cp:coreProperties>
</file>